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73" r:id="rId2"/>
    <p:sldId id="298" r:id="rId3"/>
    <p:sldId id="275" r:id="rId4"/>
    <p:sldId id="276" r:id="rId5"/>
    <p:sldId id="272" r:id="rId6"/>
    <p:sldId id="263" r:id="rId7"/>
    <p:sldId id="307" r:id="rId8"/>
    <p:sldId id="306" r:id="rId9"/>
    <p:sldId id="279" r:id="rId10"/>
    <p:sldId id="308" r:id="rId11"/>
    <p:sldId id="311" r:id="rId12"/>
    <p:sldId id="312" r:id="rId13"/>
    <p:sldId id="285" r:id="rId14"/>
    <p:sldId id="288" r:id="rId15"/>
    <p:sldId id="287" r:id="rId16"/>
    <p:sldId id="295" r:id="rId17"/>
    <p:sldId id="267" r:id="rId18"/>
    <p:sldId id="31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96" autoAdjust="0"/>
  </p:normalViewPr>
  <p:slideViewPr>
    <p:cSldViewPr snapToGrid="0" snapToObjects="1">
      <p:cViewPr varScale="1">
        <p:scale>
          <a:sx n="65" d="100"/>
          <a:sy n="65" d="100"/>
        </p:scale>
        <p:origin x="-14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10208-D825-594F-B0D8-8F01D84BDB70}" type="datetimeFigureOut">
              <a:rPr lang="en-US" smtClean="0"/>
              <a:pPr/>
              <a:t>12/11/14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218D5-FAA1-D844-9FD4-1C641C03E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46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10BD09-1DC4-2942-8337-51F97ED12FD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44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www.cndp.fr</a:t>
            </a:r>
            <a:r>
              <a:rPr lang="en-US" dirty="0" smtClean="0"/>
              <a:t>/</a:t>
            </a:r>
            <a:r>
              <a:rPr lang="en-US" dirty="0" err="1" smtClean="0"/>
              <a:t>agence</a:t>
            </a:r>
            <a:r>
              <a:rPr lang="en-US" dirty="0" smtClean="0"/>
              <a:t>-usages-tice/</a:t>
            </a:r>
            <a:r>
              <a:rPr lang="en-US" dirty="0" err="1" smtClean="0"/>
              <a:t>temoignages</a:t>
            </a:r>
            <a:r>
              <a:rPr lang="en-US" dirty="0" smtClean="0"/>
              <a:t>/la-pedagogie-inversee-1217.htm</a:t>
            </a:r>
          </a:p>
          <a:p>
            <a:r>
              <a:rPr lang="en-US" dirty="0" smtClean="0"/>
              <a:t>Resume: tout le monde </a:t>
            </a:r>
            <a:r>
              <a:rPr lang="en-US" dirty="0" err="1" smtClean="0"/>
              <a:t>peut</a:t>
            </a:r>
            <a:r>
              <a:rPr lang="en-US" dirty="0" smtClean="0"/>
              <a:t> le faire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10BD09-1DC4-2942-8337-51F97ED12FD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44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www.cndp.fr</a:t>
            </a:r>
            <a:r>
              <a:rPr lang="en-US" dirty="0" smtClean="0"/>
              <a:t>/</a:t>
            </a:r>
            <a:r>
              <a:rPr lang="en-US" dirty="0" err="1" smtClean="0"/>
              <a:t>agence</a:t>
            </a:r>
            <a:r>
              <a:rPr lang="en-US" dirty="0" smtClean="0"/>
              <a:t>-usages-tice/</a:t>
            </a:r>
            <a:r>
              <a:rPr lang="en-US" dirty="0" err="1" smtClean="0"/>
              <a:t>temoignages</a:t>
            </a:r>
            <a:r>
              <a:rPr lang="en-US" dirty="0" smtClean="0"/>
              <a:t>/la-pedagogie-inversee-1217.htm</a:t>
            </a:r>
          </a:p>
          <a:p>
            <a:r>
              <a:rPr lang="en-US" dirty="0" smtClean="0"/>
              <a:t>Resume: tout le monde </a:t>
            </a:r>
            <a:r>
              <a:rPr lang="en-US" dirty="0" err="1" smtClean="0"/>
              <a:t>peut</a:t>
            </a:r>
            <a:r>
              <a:rPr lang="en-US" dirty="0" smtClean="0"/>
              <a:t> le faire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10BD09-1DC4-2942-8337-51F97ED12FD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44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10BD09-1DC4-2942-8337-51F97ED12FD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44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Sir ken </a:t>
            </a:r>
            <a:r>
              <a:rPr lang="en-US" dirty="0" err="1" smtClean="0"/>
              <a:t>robinson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www.geniushour.com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10BD09-1DC4-2942-8337-51F97ED12FD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44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www.flipteaching.com</a:t>
            </a:r>
            <a:r>
              <a:rPr lang="en-US" dirty="0" smtClean="0"/>
              <a:t>/files/0e82357541a89a8888c1a7c498c1c201-4.php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10BD09-1DC4-2942-8337-51F97ED12FD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44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www.flipteaching.com</a:t>
            </a:r>
            <a:r>
              <a:rPr lang="en-US" dirty="0" smtClean="0"/>
              <a:t>/files/0e82357541a89a8888c1a7c498c1c201-4.php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10BD09-1DC4-2942-8337-51F97ED12FD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44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10BD09-1DC4-2942-8337-51F97ED12FD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44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Malheureusement</a:t>
            </a:r>
            <a:r>
              <a:rPr lang="en-US" dirty="0" smtClean="0"/>
              <a:t> pas de presentations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individiuelles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10BD09-1DC4-2942-8337-51F97ED12FD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44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10BD09-1DC4-2942-8337-51F97ED12FD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44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10BD09-1DC4-2942-8337-51F97ED12FD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44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10BD09-1DC4-2942-8337-51F97ED12FD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44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10BD09-1DC4-2942-8337-51F97ED12FD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44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10BD09-1DC4-2942-8337-51F97ED12FD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44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10BD09-1DC4-2942-8337-51F97ED12FD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44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Possibilites</a:t>
            </a:r>
            <a:r>
              <a:rPr lang="en-US" dirty="0" smtClean="0"/>
              <a:t> </a:t>
            </a:r>
            <a:r>
              <a:rPr lang="en-US" dirty="0" err="1" smtClean="0"/>
              <a:t>infinies</a:t>
            </a:r>
            <a:endParaRPr lang="en-US" dirty="0" smtClean="0"/>
          </a:p>
          <a:p>
            <a:r>
              <a:rPr lang="en-US" dirty="0" smtClean="0"/>
              <a:t>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10BD09-1DC4-2942-8337-51F97ED12FD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44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CC43-E5BC-954C-9D2D-4626E590D624}" type="datetimeFigureOut">
              <a:rPr lang="en-US" smtClean="0"/>
              <a:pPr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76FA-9F2E-9745-A798-C2F671B0E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95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CC43-E5BC-954C-9D2D-4626E590D624}" type="datetimeFigureOut">
              <a:rPr lang="en-US" smtClean="0"/>
              <a:pPr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76FA-9F2E-9745-A798-C2F671B0E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41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CC43-E5BC-954C-9D2D-4626E590D624}" type="datetimeFigureOut">
              <a:rPr lang="en-US" smtClean="0"/>
              <a:pPr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76FA-9F2E-9745-A798-C2F671B0E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21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CC43-E5BC-954C-9D2D-4626E590D624}" type="datetimeFigureOut">
              <a:rPr lang="en-US" smtClean="0"/>
              <a:pPr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76FA-9F2E-9745-A798-C2F671B0E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8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CC43-E5BC-954C-9D2D-4626E590D624}" type="datetimeFigureOut">
              <a:rPr lang="en-US" smtClean="0"/>
              <a:pPr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76FA-9F2E-9745-A798-C2F671B0E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87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CC43-E5BC-954C-9D2D-4626E590D624}" type="datetimeFigureOut">
              <a:rPr lang="en-US" smtClean="0"/>
              <a:pPr/>
              <a:t>12/11/14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76FA-9F2E-9745-A798-C2F671B0E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49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CC43-E5BC-954C-9D2D-4626E590D624}" type="datetimeFigureOut">
              <a:rPr lang="en-US" smtClean="0"/>
              <a:pPr/>
              <a:t>12/11/14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76FA-9F2E-9745-A798-C2F671B0E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9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CC43-E5BC-954C-9D2D-4626E590D624}" type="datetimeFigureOut">
              <a:rPr lang="en-US" smtClean="0"/>
              <a:pPr/>
              <a:t>12/11/14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76FA-9F2E-9745-A798-C2F671B0E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1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CC43-E5BC-954C-9D2D-4626E590D624}" type="datetimeFigureOut">
              <a:rPr lang="en-US" smtClean="0"/>
              <a:pPr/>
              <a:t>12/11/14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76FA-9F2E-9745-A798-C2F671B0E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08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CC43-E5BC-954C-9D2D-4626E590D624}" type="datetimeFigureOut">
              <a:rPr lang="en-US" smtClean="0"/>
              <a:pPr/>
              <a:t>12/11/14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76FA-9F2E-9745-A798-C2F671B0E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51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CC43-E5BC-954C-9D2D-4626E590D624}" type="datetimeFigureOut">
              <a:rPr lang="en-US" smtClean="0"/>
              <a:pPr/>
              <a:t>12/11/14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76FA-9F2E-9745-A798-C2F671B0E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07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9CC43-E5BC-954C-9D2D-4626E590D624}" type="datetimeFigureOut">
              <a:rPr lang="en-US" smtClean="0"/>
              <a:pPr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476FA-9F2E-9745-A798-C2F671B0E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5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mailto:heloise.dufour@gmail.com" TargetMode="Externa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://www.inversonslaclasse.com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ersonslaclasse.com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1" y="-3820"/>
            <a:ext cx="9144000" cy="1000923"/>
          </a:xfrm>
          <a:prstGeom prst="rect">
            <a:avLst/>
          </a:prstGeom>
          <a:gradFill rotWithShape="1">
            <a:gsLst>
              <a:gs pos="0">
                <a:srgbClr val="009999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082044" y="3368064"/>
            <a:ext cx="696721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 smtClean="0">
                <a:latin typeface="Century Gothic" charset="0"/>
                <a:cs typeface="Arial" charset="0"/>
              </a:rPr>
              <a:t>La </a:t>
            </a:r>
            <a:r>
              <a:rPr lang="en-US" sz="2200" dirty="0" err="1" smtClean="0">
                <a:latin typeface="Century Gothic" charset="0"/>
                <a:cs typeface="Arial" charset="0"/>
              </a:rPr>
              <a:t>classe</a:t>
            </a:r>
            <a:r>
              <a:rPr lang="en-US" sz="2200" dirty="0" smtClean="0">
                <a:latin typeface="Century Gothic" charset="0"/>
                <a:cs typeface="Arial" charset="0"/>
              </a:rPr>
              <a:t> </a:t>
            </a:r>
            <a:r>
              <a:rPr lang="en-US" sz="2200" dirty="0" err="1" smtClean="0">
                <a:latin typeface="Century Gothic" charset="0"/>
                <a:cs typeface="Arial" charset="0"/>
              </a:rPr>
              <a:t>inversée</a:t>
            </a:r>
            <a:r>
              <a:rPr lang="en-US" sz="2200" dirty="0" smtClean="0">
                <a:latin typeface="Century Gothic" charset="0"/>
                <a:cs typeface="Arial" charset="0"/>
              </a:rPr>
              <a:t> : de la </a:t>
            </a:r>
            <a:r>
              <a:rPr lang="en-US" sz="2200" dirty="0" err="1" smtClean="0">
                <a:latin typeface="Century Gothic" charset="0"/>
                <a:cs typeface="Arial" charset="0"/>
              </a:rPr>
              <a:t>théorie</a:t>
            </a:r>
            <a:r>
              <a:rPr lang="en-US" sz="2200" dirty="0" smtClean="0">
                <a:latin typeface="Century Gothic" charset="0"/>
                <a:cs typeface="Arial" charset="0"/>
              </a:rPr>
              <a:t> </a:t>
            </a:r>
            <a:r>
              <a:rPr lang="en-US" sz="2200" dirty="0" err="1" smtClean="0">
                <a:latin typeface="Century Gothic" charset="0"/>
                <a:cs typeface="Arial" charset="0"/>
              </a:rPr>
              <a:t>à</a:t>
            </a:r>
            <a:r>
              <a:rPr lang="en-US" sz="2200" dirty="0" smtClean="0">
                <a:latin typeface="Century Gothic" charset="0"/>
                <a:cs typeface="Arial" charset="0"/>
              </a:rPr>
              <a:t> la </a:t>
            </a:r>
            <a:r>
              <a:rPr lang="en-US" sz="2200" dirty="0" err="1" smtClean="0">
                <a:latin typeface="Century Gothic" charset="0"/>
                <a:cs typeface="Arial" charset="0"/>
              </a:rPr>
              <a:t>pratique</a:t>
            </a:r>
            <a:endParaRPr lang="en-US" sz="2200" dirty="0">
              <a:latin typeface="Century Gothic" charset="0"/>
              <a:cs typeface="Arial" charset="0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-11216" y="6167363"/>
            <a:ext cx="3157188" cy="710794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99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-11216" y="6231825"/>
            <a:ext cx="33386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solidFill>
                  <a:srgbClr val="292929"/>
                </a:solidFill>
                <a:latin typeface="Century Gothic" charset="0"/>
                <a:cs typeface="Arial" charset="0"/>
              </a:rPr>
              <a:t>Héloïse</a:t>
            </a:r>
            <a:r>
              <a:rPr lang="en-US" dirty="0" smtClean="0">
                <a:solidFill>
                  <a:srgbClr val="292929"/>
                </a:solidFill>
                <a:latin typeface="Century Gothic" charset="0"/>
                <a:cs typeface="Arial" charset="0"/>
              </a:rPr>
              <a:t> </a:t>
            </a:r>
            <a:r>
              <a:rPr lang="en-US" dirty="0">
                <a:solidFill>
                  <a:srgbClr val="292929"/>
                </a:solidFill>
                <a:latin typeface="Century Gothic" charset="0"/>
                <a:cs typeface="Arial" charset="0"/>
              </a:rPr>
              <a:t>D. </a:t>
            </a:r>
            <a:r>
              <a:rPr lang="en-US" dirty="0" smtClean="0">
                <a:solidFill>
                  <a:srgbClr val="292929"/>
                </a:solidFill>
                <a:latin typeface="Century Gothic" charset="0"/>
                <a:cs typeface="Arial" charset="0"/>
              </a:rPr>
              <a:t>Dufour</a:t>
            </a:r>
          </a:p>
          <a:p>
            <a:pPr>
              <a:defRPr/>
            </a:pPr>
            <a:r>
              <a:rPr lang="en-US" dirty="0">
                <a:solidFill>
                  <a:srgbClr val="292929"/>
                </a:solidFill>
                <a:latin typeface="Century Gothic" charset="0"/>
                <a:cs typeface="Arial" charset="0"/>
                <a:hlinkClick r:id="rId2"/>
              </a:rPr>
              <a:t>h</a:t>
            </a:r>
            <a:r>
              <a:rPr lang="en-US" dirty="0" smtClean="0">
                <a:solidFill>
                  <a:srgbClr val="292929"/>
                </a:solidFill>
                <a:latin typeface="Century Gothic" charset="0"/>
                <a:cs typeface="Arial" charset="0"/>
                <a:hlinkClick r:id="rId2"/>
              </a:rPr>
              <a:t>eloise.dufour@gmail.com</a:t>
            </a:r>
            <a:endParaRPr lang="en-US" dirty="0" smtClean="0">
              <a:solidFill>
                <a:srgbClr val="292929"/>
              </a:solidFill>
              <a:latin typeface="Century Gothic" charset="0"/>
              <a:cs typeface="Arial" charset="0"/>
            </a:endParaRPr>
          </a:p>
        </p:txBody>
      </p:sp>
      <p:sp>
        <p:nvSpPr>
          <p:cNvPr id="14347" name="TextBox 1"/>
          <p:cNvSpPr txBox="1">
            <a:spLocks noChangeArrowheads="1"/>
          </p:cNvSpPr>
          <p:nvPr/>
        </p:nvSpPr>
        <p:spPr bwMode="auto">
          <a:xfrm>
            <a:off x="1732183" y="2526802"/>
            <a:ext cx="527932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 b="1" dirty="0" smtClean="0">
                <a:latin typeface="Century Gothic" charset="0"/>
                <a:cs typeface="Century Gothic" charset="0"/>
              </a:rPr>
              <a:t>Du face </a:t>
            </a:r>
            <a:r>
              <a:rPr lang="en-US" sz="2600" b="1" dirty="0" err="1" smtClean="0">
                <a:latin typeface="Century Gothic" charset="0"/>
                <a:cs typeface="Century Gothic" charset="0"/>
              </a:rPr>
              <a:t>à</a:t>
            </a:r>
            <a:r>
              <a:rPr lang="en-US" sz="2600" b="1" dirty="0" smtClean="0">
                <a:latin typeface="Century Gothic" charset="0"/>
                <a:cs typeface="Century Gothic" charset="0"/>
              </a:rPr>
              <a:t> face au </a:t>
            </a:r>
            <a:r>
              <a:rPr lang="en-US" sz="2600" b="1" dirty="0" err="1" smtClean="0">
                <a:latin typeface="Century Gothic" charset="0"/>
                <a:cs typeface="Century Gothic" charset="0"/>
              </a:rPr>
              <a:t>côte</a:t>
            </a:r>
            <a:r>
              <a:rPr lang="en-US" sz="2600" b="1" dirty="0" smtClean="0">
                <a:latin typeface="Century Gothic" charset="0"/>
                <a:cs typeface="Century Gothic" charset="0"/>
              </a:rPr>
              <a:t> </a:t>
            </a:r>
            <a:r>
              <a:rPr lang="en-US" sz="2600" b="1" dirty="0" err="1" smtClean="0">
                <a:latin typeface="Century Gothic" charset="0"/>
                <a:cs typeface="Century Gothic" charset="0"/>
              </a:rPr>
              <a:t>à</a:t>
            </a:r>
            <a:r>
              <a:rPr lang="en-US" sz="2600" b="1" dirty="0" smtClean="0">
                <a:latin typeface="Century Gothic" charset="0"/>
                <a:cs typeface="Century Gothic" charset="0"/>
              </a:rPr>
              <a:t> </a:t>
            </a:r>
            <a:r>
              <a:rPr lang="en-US" sz="2600" b="1" dirty="0" err="1" smtClean="0">
                <a:latin typeface="Century Gothic" charset="0"/>
                <a:cs typeface="Century Gothic" charset="0"/>
              </a:rPr>
              <a:t>côte</a:t>
            </a:r>
            <a:r>
              <a:rPr lang="en-US" sz="2600" b="1" dirty="0" smtClean="0">
                <a:latin typeface="Century Gothic" charset="0"/>
                <a:cs typeface="Century Gothic" charset="0"/>
              </a:rPr>
              <a:t> :</a:t>
            </a:r>
            <a:endParaRPr lang="en-US" sz="2600" b="1" dirty="0">
              <a:latin typeface="Century Gothic" charset="0"/>
              <a:cs typeface="Century Gothic" charset="0"/>
            </a:endParaRPr>
          </a:p>
        </p:txBody>
      </p:sp>
      <p:pic>
        <p:nvPicPr>
          <p:cNvPr id="21" name="Picture 20" descr="Twitter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508" y="6468512"/>
            <a:ext cx="407198" cy="4071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77587" y="6468512"/>
            <a:ext cx="2106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92929"/>
                </a:solidFill>
                <a:latin typeface="Century Gothic" charset="0"/>
                <a:cs typeface="Arial" charset="0"/>
              </a:rPr>
              <a:t>@</a:t>
            </a:r>
            <a:r>
              <a:rPr lang="en-US" dirty="0" err="1" smtClean="0">
                <a:solidFill>
                  <a:srgbClr val="292929"/>
                </a:solidFill>
                <a:latin typeface="Century Gothic" charset="0"/>
                <a:cs typeface="Arial" charset="0"/>
              </a:rPr>
              <a:t>classe_inversee</a:t>
            </a:r>
            <a:endParaRPr lang="en-US" dirty="0">
              <a:solidFill>
                <a:srgbClr val="292929"/>
              </a:solidFill>
              <a:latin typeface="Century Gothic" charset="0"/>
              <a:cs typeface="Arial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116372" y="233184"/>
            <a:ext cx="696721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 smtClean="0">
                <a:solidFill>
                  <a:schemeClr val="bg1"/>
                </a:solidFill>
                <a:latin typeface="Century Gothic" charset="0"/>
                <a:cs typeface="Arial" charset="0"/>
              </a:rPr>
              <a:t>Stage au PAF </a:t>
            </a:r>
            <a:r>
              <a:rPr lang="en-US" sz="2200" dirty="0" err="1" smtClean="0">
                <a:solidFill>
                  <a:schemeClr val="bg1"/>
                </a:solidFill>
                <a:latin typeface="Century Gothic" charset="0"/>
                <a:cs typeface="Arial" charset="0"/>
              </a:rPr>
              <a:t>Créteil</a:t>
            </a:r>
            <a:r>
              <a:rPr lang="en-US" sz="2200" dirty="0" smtClean="0">
                <a:solidFill>
                  <a:schemeClr val="bg1"/>
                </a:solidFill>
                <a:latin typeface="Century Gothic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entury Gothic" charset="0"/>
                <a:cs typeface="Arial" charset="0"/>
              </a:rPr>
              <a:t>Automne</a:t>
            </a:r>
            <a:r>
              <a:rPr lang="en-US" sz="2200" dirty="0" smtClean="0">
                <a:solidFill>
                  <a:schemeClr val="bg1"/>
                </a:solidFill>
                <a:latin typeface="Century Gothic" charset="0"/>
                <a:cs typeface="Arial" charset="0"/>
              </a:rPr>
              <a:t> 2014 Module 1</a:t>
            </a:r>
            <a:endParaRPr lang="en-US" sz="2200" dirty="0">
              <a:solidFill>
                <a:schemeClr val="bg1"/>
              </a:solidFill>
              <a:latin typeface="Century 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110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527425" y="0"/>
            <a:ext cx="27206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mtClean="0">
                <a:solidFill>
                  <a:schemeClr val="bg1"/>
                </a:solidFill>
                <a:cs typeface="Arial" charset="0"/>
              </a:rPr>
              <a:t>How is diversity produced?</a:t>
            </a:r>
            <a:endParaRPr lang="fr-FR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33794" name="Group 4"/>
          <p:cNvGrpSpPr>
            <a:grpSpLocks/>
          </p:cNvGrpSpPr>
          <p:nvPr/>
        </p:nvGrpSpPr>
        <p:grpSpPr bwMode="auto">
          <a:xfrm>
            <a:off x="-107950" y="836613"/>
            <a:ext cx="9467850" cy="215900"/>
            <a:chOff x="0" y="572"/>
            <a:chExt cx="5760" cy="137"/>
          </a:xfrm>
        </p:grpSpPr>
        <p:sp>
          <p:nvSpPr>
            <p:cNvPr id="64517" name="Rectangle 5"/>
            <p:cNvSpPr>
              <a:spLocks noChangeArrowheads="1"/>
            </p:cNvSpPr>
            <p:nvPr/>
          </p:nvSpPr>
          <p:spPr bwMode="auto">
            <a:xfrm>
              <a:off x="476" y="572"/>
              <a:ext cx="5284" cy="13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64518" name="Rectangle 6"/>
            <p:cNvSpPr>
              <a:spLocks noChangeArrowheads="1"/>
            </p:cNvSpPr>
            <p:nvPr/>
          </p:nvSpPr>
          <p:spPr bwMode="auto">
            <a:xfrm>
              <a:off x="0" y="572"/>
              <a:ext cx="454" cy="137"/>
            </a:xfrm>
            <a:prstGeom prst="rect">
              <a:avLst/>
            </a:prstGeom>
            <a:gradFill rotWithShape="1">
              <a:gsLst>
                <a:gs pos="0">
                  <a:srgbClr val="333399">
                    <a:gamma/>
                    <a:shade val="46275"/>
                    <a:invGamma/>
                  </a:srgbClr>
                </a:gs>
                <a:gs pos="100000">
                  <a:srgbClr val="3333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</p:grp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596900" y="185738"/>
            <a:ext cx="66336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dirty="0" smtClean="0">
                <a:latin typeface="Century Gothic" charset="0"/>
                <a:cs typeface="Arial" charset="0"/>
              </a:rPr>
              <a:t>Le principe de la classe inversée : la liberté! </a:t>
            </a:r>
            <a:endParaRPr lang="fr-FR" sz="2400" dirty="0">
              <a:latin typeface="Century Gothic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76436" y="1643941"/>
            <a:ext cx="1308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En classe</a:t>
            </a:r>
            <a:endParaRPr lang="fr-FR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37549" y="3255265"/>
            <a:ext cx="23898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/>
              <a:t>La classe inversée</a:t>
            </a:r>
          </a:p>
          <a:p>
            <a:pPr algn="ctr"/>
            <a:r>
              <a:rPr lang="fr-FR" sz="2400" dirty="0" smtClean="0"/>
              <a:t>« classique »</a:t>
            </a:r>
            <a:endParaRPr lang="fr-FR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3413871" y="1641753"/>
            <a:ext cx="1628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A la maison</a:t>
            </a:r>
            <a:endParaRPr lang="fr-FR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3193322" y="3303665"/>
            <a:ext cx="2144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Cours Magistral</a:t>
            </a:r>
            <a:endParaRPr lang="fr-FR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6741932" y="3303665"/>
            <a:ext cx="112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Devoirs</a:t>
            </a:r>
            <a:endParaRPr lang="fr-FR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540640" y="2417278"/>
            <a:ext cx="1702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Traditionnel</a:t>
            </a:r>
            <a:endParaRPr lang="fr-FR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3702401" y="2423196"/>
            <a:ext cx="112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Devoirs</a:t>
            </a:r>
            <a:endParaRPr lang="fr-FR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6232853" y="2452708"/>
            <a:ext cx="2144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Cours Magistral</a:t>
            </a:r>
            <a:endParaRPr lang="fr-FR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90248" y="4418116"/>
            <a:ext cx="2512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/>
              <a:t>Pour aller plus loin </a:t>
            </a:r>
            <a:endParaRPr lang="fr-FR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3099997" y="4787448"/>
            <a:ext cx="2331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(Cours Magistral)</a:t>
            </a:r>
            <a:endParaRPr lang="fr-FR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5723925" y="4084618"/>
            <a:ext cx="3162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Activités d’investigation</a:t>
            </a:r>
            <a:endParaRPr lang="fr-FR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5745941" y="4546283"/>
            <a:ext cx="3118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Instruction par les pairs</a:t>
            </a:r>
            <a:endParaRPr lang="fr-FR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6052290" y="5007948"/>
            <a:ext cx="2506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L’heure des génies </a:t>
            </a:r>
            <a:endParaRPr lang="fr-FR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6455270" y="5474640"/>
            <a:ext cx="1700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Jeux sérieux </a:t>
            </a:r>
            <a:endParaRPr lang="fr-FR" sz="24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31875" y="2228634"/>
            <a:ext cx="8732828" cy="21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145057" y="3162426"/>
            <a:ext cx="8732828" cy="21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41187" y="4100318"/>
            <a:ext cx="8732828" cy="21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652066" y="1643941"/>
            <a:ext cx="0" cy="49903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723925" y="1641753"/>
            <a:ext cx="0" cy="49924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283864" y="5803255"/>
            <a:ext cx="20068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Apprentissage </a:t>
            </a:r>
          </a:p>
          <a:p>
            <a:r>
              <a:rPr lang="fr-FR" sz="2400" dirty="0" smtClean="0"/>
              <a:t>par problèmes</a:t>
            </a:r>
            <a:endParaRPr lang="fr-FR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91500" y="5341590"/>
            <a:ext cx="496707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/>
              <a:t>L</a:t>
            </a:r>
            <a:r>
              <a:rPr lang="fr-FR" sz="2400" dirty="0" smtClean="0"/>
              <a:t>’élève est au cœur de l’apprentissage</a:t>
            </a:r>
            <a:endParaRPr lang="fr-FR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484357" y="5936305"/>
            <a:ext cx="4925447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/>
              <a:t>L’enseignant n’est plus puits de savoir</a:t>
            </a:r>
          </a:p>
          <a:p>
            <a:pPr algn="ctr"/>
            <a:r>
              <a:rPr lang="fr-FR" sz="2400" dirty="0" smtClean="0"/>
              <a:t>mais guide d’apprentissage</a:t>
            </a:r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-109326" y="4112866"/>
            <a:ext cx="9642719" cy="3693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4247" y="3219869"/>
            <a:ext cx="9642719" cy="3693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59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0" grpId="0" animBg="1"/>
      <p:bldP spid="3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527425" y="0"/>
            <a:ext cx="27206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mtClean="0">
                <a:solidFill>
                  <a:schemeClr val="bg1"/>
                </a:solidFill>
                <a:cs typeface="Arial" charset="0"/>
              </a:rPr>
              <a:t>How is diversity produced?</a:t>
            </a:r>
            <a:endParaRPr lang="fr-FR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33794" name="Group 4"/>
          <p:cNvGrpSpPr>
            <a:grpSpLocks/>
          </p:cNvGrpSpPr>
          <p:nvPr/>
        </p:nvGrpSpPr>
        <p:grpSpPr bwMode="auto">
          <a:xfrm>
            <a:off x="-107950" y="836613"/>
            <a:ext cx="9467850" cy="215900"/>
            <a:chOff x="0" y="572"/>
            <a:chExt cx="5760" cy="137"/>
          </a:xfrm>
        </p:grpSpPr>
        <p:sp>
          <p:nvSpPr>
            <p:cNvPr id="64517" name="Rectangle 5"/>
            <p:cNvSpPr>
              <a:spLocks noChangeArrowheads="1"/>
            </p:cNvSpPr>
            <p:nvPr/>
          </p:nvSpPr>
          <p:spPr bwMode="auto">
            <a:xfrm>
              <a:off x="476" y="572"/>
              <a:ext cx="5284" cy="13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64518" name="Rectangle 6"/>
            <p:cNvSpPr>
              <a:spLocks noChangeArrowheads="1"/>
            </p:cNvSpPr>
            <p:nvPr/>
          </p:nvSpPr>
          <p:spPr bwMode="auto">
            <a:xfrm>
              <a:off x="0" y="572"/>
              <a:ext cx="454" cy="137"/>
            </a:xfrm>
            <a:prstGeom prst="rect">
              <a:avLst/>
            </a:prstGeom>
            <a:gradFill rotWithShape="1">
              <a:gsLst>
                <a:gs pos="0">
                  <a:srgbClr val="333399">
                    <a:gamma/>
                    <a:shade val="46275"/>
                    <a:invGamma/>
                  </a:srgbClr>
                </a:gs>
                <a:gs pos="100000">
                  <a:srgbClr val="3333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</p:grp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596900" y="185738"/>
            <a:ext cx="65079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dirty="0" smtClean="0">
                <a:latin typeface="Century Gothic" charset="0"/>
                <a:cs typeface="Arial" charset="0"/>
              </a:rPr>
              <a:t>Exemples d’utilisation de la classe inversée </a:t>
            </a:r>
            <a:endParaRPr lang="fr-FR" sz="2400" dirty="0">
              <a:latin typeface="Century Gothic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3247" y="2258876"/>
            <a:ext cx="467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-  Travail collaboratif sur documents</a:t>
            </a:r>
            <a:endParaRPr lang="fr-FR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08255" y="1660440"/>
            <a:ext cx="3441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400" dirty="0" smtClean="0"/>
              <a:t>Instruction par les pairs</a:t>
            </a:r>
            <a:endParaRPr lang="fr-FR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08255" y="2846957"/>
            <a:ext cx="7642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400" dirty="0" smtClean="0"/>
              <a:t>Projets / Heure des génies </a:t>
            </a:r>
            <a:endParaRPr lang="fr-FR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04536" y="3507204"/>
            <a:ext cx="7642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400" dirty="0" smtClean="0"/>
              <a:t>Investigation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823566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527425" y="0"/>
            <a:ext cx="27206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mtClean="0">
                <a:solidFill>
                  <a:schemeClr val="bg1"/>
                </a:solidFill>
                <a:cs typeface="Arial" charset="0"/>
              </a:rPr>
              <a:t>How is diversity produced?</a:t>
            </a:r>
            <a:endParaRPr lang="fr-FR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33794" name="Group 4"/>
          <p:cNvGrpSpPr>
            <a:grpSpLocks/>
          </p:cNvGrpSpPr>
          <p:nvPr/>
        </p:nvGrpSpPr>
        <p:grpSpPr bwMode="auto">
          <a:xfrm>
            <a:off x="-107950" y="836613"/>
            <a:ext cx="9467850" cy="215900"/>
            <a:chOff x="0" y="572"/>
            <a:chExt cx="5760" cy="137"/>
          </a:xfrm>
        </p:grpSpPr>
        <p:sp>
          <p:nvSpPr>
            <p:cNvPr id="64517" name="Rectangle 5"/>
            <p:cNvSpPr>
              <a:spLocks noChangeArrowheads="1"/>
            </p:cNvSpPr>
            <p:nvPr/>
          </p:nvSpPr>
          <p:spPr bwMode="auto">
            <a:xfrm>
              <a:off x="476" y="572"/>
              <a:ext cx="5284" cy="13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64518" name="Rectangle 6"/>
            <p:cNvSpPr>
              <a:spLocks noChangeArrowheads="1"/>
            </p:cNvSpPr>
            <p:nvPr/>
          </p:nvSpPr>
          <p:spPr bwMode="auto">
            <a:xfrm>
              <a:off x="0" y="572"/>
              <a:ext cx="454" cy="137"/>
            </a:xfrm>
            <a:prstGeom prst="rect">
              <a:avLst/>
            </a:prstGeom>
            <a:gradFill rotWithShape="1">
              <a:gsLst>
                <a:gs pos="0">
                  <a:srgbClr val="333399">
                    <a:gamma/>
                    <a:shade val="46275"/>
                    <a:invGamma/>
                  </a:srgbClr>
                </a:gs>
                <a:gs pos="100000">
                  <a:srgbClr val="3333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</p:grp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596900" y="185738"/>
            <a:ext cx="51779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dirty="0" smtClean="0">
                <a:latin typeface="Century Gothic" charset="0"/>
                <a:cs typeface="Arial" charset="0"/>
              </a:rPr>
              <a:t>Travail collaboratif sur documents</a:t>
            </a:r>
            <a:endParaRPr lang="fr-FR" sz="2400" dirty="0">
              <a:latin typeface="Century 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443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527425" y="0"/>
            <a:ext cx="27206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mtClean="0">
                <a:solidFill>
                  <a:schemeClr val="bg1"/>
                </a:solidFill>
                <a:cs typeface="Arial" charset="0"/>
              </a:rPr>
              <a:t>How is diversity produced?</a:t>
            </a:r>
            <a:endParaRPr lang="fr-FR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33794" name="Group 4"/>
          <p:cNvGrpSpPr>
            <a:grpSpLocks/>
          </p:cNvGrpSpPr>
          <p:nvPr/>
        </p:nvGrpSpPr>
        <p:grpSpPr bwMode="auto">
          <a:xfrm>
            <a:off x="-107950" y="836613"/>
            <a:ext cx="9467850" cy="215900"/>
            <a:chOff x="0" y="572"/>
            <a:chExt cx="5760" cy="137"/>
          </a:xfrm>
        </p:grpSpPr>
        <p:sp>
          <p:nvSpPr>
            <p:cNvPr id="64517" name="Rectangle 5"/>
            <p:cNvSpPr>
              <a:spLocks noChangeArrowheads="1"/>
            </p:cNvSpPr>
            <p:nvPr/>
          </p:nvSpPr>
          <p:spPr bwMode="auto">
            <a:xfrm>
              <a:off x="476" y="572"/>
              <a:ext cx="5284" cy="13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64518" name="Rectangle 6"/>
            <p:cNvSpPr>
              <a:spLocks noChangeArrowheads="1"/>
            </p:cNvSpPr>
            <p:nvPr/>
          </p:nvSpPr>
          <p:spPr bwMode="auto">
            <a:xfrm>
              <a:off x="0" y="572"/>
              <a:ext cx="454" cy="137"/>
            </a:xfrm>
            <a:prstGeom prst="rect">
              <a:avLst/>
            </a:prstGeom>
            <a:gradFill rotWithShape="1">
              <a:gsLst>
                <a:gs pos="0">
                  <a:srgbClr val="333399">
                    <a:gamma/>
                    <a:shade val="46275"/>
                    <a:invGamma/>
                  </a:srgbClr>
                </a:gs>
                <a:gs pos="100000">
                  <a:srgbClr val="3333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</p:grp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596900" y="185738"/>
            <a:ext cx="50637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dirty="0" smtClean="0">
                <a:latin typeface="Century Gothic" charset="0"/>
                <a:cs typeface="Arial" charset="0"/>
              </a:rPr>
              <a:t>Exemple : instruction par les pairs</a:t>
            </a:r>
            <a:endParaRPr lang="fr-FR" sz="2400" dirty="0">
              <a:latin typeface="Century Gothic" charset="0"/>
              <a:cs typeface="Arial" charset="0"/>
            </a:endParaRPr>
          </a:p>
        </p:txBody>
      </p:sp>
      <p:pic>
        <p:nvPicPr>
          <p:cNvPr id="3" name="Picture 2" descr="Capture d’écran 2014-01-29 à 01.55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43" y="1130681"/>
            <a:ext cx="7305515" cy="54430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26514" y="6508206"/>
            <a:ext cx="2817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www.inversonslaclasse.com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833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527425" y="0"/>
            <a:ext cx="27206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mtClean="0">
                <a:solidFill>
                  <a:schemeClr val="bg1"/>
                </a:solidFill>
                <a:cs typeface="Arial" charset="0"/>
              </a:rPr>
              <a:t>How is diversity produced?</a:t>
            </a:r>
            <a:endParaRPr lang="fr-FR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33794" name="Group 4"/>
          <p:cNvGrpSpPr>
            <a:grpSpLocks/>
          </p:cNvGrpSpPr>
          <p:nvPr/>
        </p:nvGrpSpPr>
        <p:grpSpPr bwMode="auto">
          <a:xfrm>
            <a:off x="-107950" y="836613"/>
            <a:ext cx="9467850" cy="215900"/>
            <a:chOff x="0" y="572"/>
            <a:chExt cx="5760" cy="137"/>
          </a:xfrm>
        </p:grpSpPr>
        <p:sp>
          <p:nvSpPr>
            <p:cNvPr id="64517" name="Rectangle 5"/>
            <p:cNvSpPr>
              <a:spLocks noChangeArrowheads="1"/>
            </p:cNvSpPr>
            <p:nvPr/>
          </p:nvSpPr>
          <p:spPr bwMode="auto">
            <a:xfrm>
              <a:off x="476" y="572"/>
              <a:ext cx="5284" cy="13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64518" name="Rectangle 6"/>
            <p:cNvSpPr>
              <a:spLocks noChangeArrowheads="1"/>
            </p:cNvSpPr>
            <p:nvPr/>
          </p:nvSpPr>
          <p:spPr bwMode="auto">
            <a:xfrm>
              <a:off x="0" y="572"/>
              <a:ext cx="454" cy="137"/>
            </a:xfrm>
            <a:prstGeom prst="rect">
              <a:avLst/>
            </a:prstGeom>
            <a:gradFill rotWithShape="1">
              <a:gsLst>
                <a:gs pos="0">
                  <a:srgbClr val="333399">
                    <a:gamma/>
                    <a:shade val="46275"/>
                    <a:invGamma/>
                  </a:srgbClr>
                </a:gs>
                <a:gs pos="100000">
                  <a:srgbClr val="3333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</p:grp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596900" y="185738"/>
            <a:ext cx="87227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dirty="0" smtClean="0">
                <a:latin typeface="Century Gothic" charset="0"/>
                <a:cs typeface="Arial" charset="0"/>
              </a:rPr>
              <a:t>Exemple : la pédagogie par projets ou l’heure des génies</a:t>
            </a:r>
            <a:endParaRPr lang="fr-FR" sz="2400" dirty="0">
              <a:latin typeface="Century Gothic" charset="0"/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9000" y="2025259"/>
            <a:ext cx="5896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Idée : encourager et </a:t>
            </a:r>
            <a:r>
              <a:rPr lang="en-US" sz="2400" dirty="0" err="1" smtClean="0"/>
              <a:t>développer</a:t>
            </a:r>
            <a:r>
              <a:rPr lang="en-US" sz="2400" dirty="0" smtClean="0"/>
              <a:t> la </a:t>
            </a:r>
            <a:r>
              <a:rPr lang="en-US" sz="2400" dirty="0" err="1" smtClean="0"/>
              <a:t>créativité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889000" y="2719054"/>
            <a:ext cx="2062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Pratiquement</a:t>
            </a:r>
            <a:r>
              <a:rPr lang="en-US" sz="2400" dirty="0" smtClean="0"/>
              <a:t> :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24567" y="3211257"/>
            <a:ext cx="6772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Le </a:t>
            </a:r>
            <a:r>
              <a:rPr lang="en-US" sz="2400" dirty="0" err="1" smtClean="0"/>
              <a:t>projet</a:t>
            </a:r>
            <a:r>
              <a:rPr lang="en-US" sz="2400" dirty="0" smtClean="0"/>
              <a:t> </a:t>
            </a:r>
            <a:r>
              <a:rPr lang="en-US" sz="2400" dirty="0" err="1" smtClean="0"/>
              <a:t>doit</a:t>
            </a:r>
            <a:r>
              <a:rPr lang="en-US" sz="2400" dirty="0" smtClean="0"/>
              <a:t> </a:t>
            </a:r>
            <a:r>
              <a:rPr lang="en-US" sz="2400" dirty="0" err="1" smtClean="0"/>
              <a:t>comporter</a:t>
            </a:r>
            <a:r>
              <a:rPr lang="en-US" sz="2400" dirty="0" smtClean="0"/>
              <a:t> </a:t>
            </a:r>
            <a:r>
              <a:rPr lang="en-US" sz="2400" dirty="0" err="1" smtClean="0"/>
              <a:t>une</a:t>
            </a:r>
            <a:r>
              <a:rPr lang="en-US" sz="2400" dirty="0" smtClean="0"/>
              <a:t> </a:t>
            </a:r>
            <a:r>
              <a:rPr lang="fr-FR" sz="2400" dirty="0" smtClean="0"/>
              <a:t>question</a:t>
            </a:r>
            <a:r>
              <a:rPr lang="en-US" sz="2400" dirty="0" smtClean="0"/>
              <a:t>, don</a:t>
            </a:r>
            <a:r>
              <a:rPr lang="fr-FR" sz="2400" dirty="0" smtClean="0"/>
              <a:t>t on ne peut pas trouver la réponse sur Google facilement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1824567" y="4082699"/>
            <a:ext cx="6772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Le </a:t>
            </a:r>
            <a:r>
              <a:rPr lang="en-US" sz="2400" dirty="0" err="1" smtClean="0"/>
              <a:t>projet</a:t>
            </a:r>
            <a:r>
              <a:rPr lang="en-US" sz="2400" dirty="0" smtClean="0"/>
              <a:t> </a:t>
            </a:r>
            <a:r>
              <a:rPr lang="en-US" sz="2400" dirty="0" err="1" smtClean="0"/>
              <a:t>doit</a:t>
            </a:r>
            <a:r>
              <a:rPr lang="en-US" sz="2400" dirty="0" smtClean="0"/>
              <a:t> </a:t>
            </a:r>
            <a:r>
              <a:rPr lang="en-US" sz="2400" dirty="0" err="1" smtClean="0"/>
              <a:t>comporter</a:t>
            </a:r>
            <a:r>
              <a:rPr lang="en-US" sz="2400" dirty="0" smtClean="0"/>
              <a:t> </a:t>
            </a:r>
            <a:r>
              <a:rPr lang="en-US" sz="2400" dirty="0" err="1" smtClean="0"/>
              <a:t>une</a:t>
            </a:r>
            <a:r>
              <a:rPr lang="en-US" sz="2400" dirty="0" smtClean="0"/>
              <a:t> </a:t>
            </a:r>
            <a:r>
              <a:rPr lang="en-US" sz="2400" dirty="0" err="1" smtClean="0"/>
              <a:t>partie</a:t>
            </a:r>
            <a:r>
              <a:rPr lang="en-US" sz="2400" dirty="0" smtClean="0"/>
              <a:t> </a:t>
            </a:r>
            <a:r>
              <a:rPr lang="en-US" sz="2400" dirty="0" err="1" smtClean="0"/>
              <a:t>recherche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24567" y="4703073"/>
            <a:ext cx="6772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Le </a:t>
            </a:r>
            <a:r>
              <a:rPr lang="en-US" sz="2400" dirty="0" err="1" smtClean="0"/>
              <a:t>processus</a:t>
            </a:r>
            <a:r>
              <a:rPr lang="en-US" sz="2400" dirty="0" smtClean="0"/>
              <a:t> et le </a:t>
            </a:r>
            <a:r>
              <a:rPr lang="en-US" sz="2400" dirty="0" err="1" smtClean="0"/>
              <a:t>résultat</a:t>
            </a:r>
            <a:r>
              <a:rPr lang="en-US" sz="2400" dirty="0" smtClean="0"/>
              <a:t> du </a:t>
            </a:r>
            <a:r>
              <a:rPr lang="en-US" sz="2400" dirty="0" err="1" smtClean="0"/>
              <a:t>projet</a:t>
            </a:r>
            <a:r>
              <a:rPr lang="en-US" sz="2400" dirty="0" smtClean="0"/>
              <a:t> </a:t>
            </a:r>
            <a:r>
              <a:rPr lang="en-US" sz="2400" dirty="0" err="1" smtClean="0"/>
              <a:t>doivent</a:t>
            </a:r>
            <a:r>
              <a:rPr lang="en-US" sz="2400" dirty="0" smtClean="0"/>
              <a:t> </a:t>
            </a:r>
            <a:r>
              <a:rPr lang="en-US" sz="2400" dirty="0" err="1" smtClean="0"/>
              <a:t>être</a:t>
            </a:r>
            <a:r>
              <a:rPr lang="en-US" sz="2400" dirty="0" smtClean="0"/>
              <a:t> </a:t>
            </a:r>
            <a:r>
              <a:rPr lang="en-US" sz="2400" dirty="0" err="1" smtClean="0"/>
              <a:t>partagés</a:t>
            </a:r>
            <a:r>
              <a:rPr lang="en-US" sz="2400" dirty="0" smtClean="0"/>
              <a:t> avec </a:t>
            </a:r>
            <a:r>
              <a:rPr lang="en-US" sz="2400" dirty="0" err="1" smtClean="0"/>
              <a:t>d’autres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956367" y="1218642"/>
            <a:ext cx="201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Zach </a:t>
            </a:r>
            <a:r>
              <a:rPr lang="en-US" sz="2400" dirty="0" err="1" smtClean="0"/>
              <a:t>Cresswell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6390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527425" y="0"/>
            <a:ext cx="27206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mtClean="0">
                <a:solidFill>
                  <a:schemeClr val="bg1"/>
                </a:solidFill>
                <a:cs typeface="Arial" charset="0"/>
              </a:rPr>
              <a:t>How is diversity produced?</a:t>
            </a:r>
            <a:endParaRPr lang="fr-FR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33794" name="Group 4"/>
          <p:cNvGrpSpPr>
            <a:grpSpLocks/>
          </p:cNvGrpSpPr>
          <p:nvPr/>
        </p:nvGrpSpPr>
        <p:grpSpPr bwMode="auto">
          <a:xfrm>
            <a:off x="-107950" y="836613"/>
            <a:ext cx="9467850" cy="215900"/>
            <a:chOff x="0" y="572"/>
            <a:chExt cx="5760" cy="137"/>
          </a:xfrm>
        </p:grpSpPr>
        <p:sp>
          <p:nvSpPr>
            <p:cNvPr id="64517" name="Rectangle 5"/>
            <p:cNvSpPr>
              <a:spLocks noChangeArrowheads="1"/>
            </p:cNvSpPr>
            <p:nvPr/>
          </p:nvSpPr>
          <p:spPr bwMode="auto">
            <a:xfrm>
              <a:off x="476" y="572"/>
              <a:ext cx="5284" cy="13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64518" name="Rectangle 6"/>
            <p:cNvSpPr>
              <a:spLocks noChangeArrowheads="1"/>
            </p:cNvSpPr>
            <p:nvPr/>
          </p:nvSpPr>
          <p:spPr bwMode="auto">
            <a:xfrm>
              <a:off x="0" y="572"/>
              <a:ext cx="454" cy="137"/>
            </a:xfrm>
            <a:prstGeom prst="rect">
              <a:avLst/>
            </a:prstGeom>
            <a:gradFill rotWithShape="1">
              <a:gsLst>
                <a:gs pos="0">
                  <a:srgbClr val="333399">
                    <a:gamma/>
                    <a:shade val="46275"/>
                    <a:invGamma/>
                  </a:srgbClr>
                </a:gs>
                <a:gs pos="100000">
                  <a:srgbClr val="3333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</p:grp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469898" y="185738"/>
            <a:ext cx="8817501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300" dirty="0" smtClean="0">
                <a:latin typeface="Century Gothic" charset="0"/>
                <a:cs typeface="Arial" charset="0"/>
              </a:rPr>
              <a:t>Exemple : investigation (exploration / inversion / application)</a:t>
            </a:r>
            <a:endParaRPr lang="fr-FR" sz="2300" dirty="0">
              <a:latin typeface="Century Gothic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8367" y="1218642"/>
            <a:ext cx="2454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Ramsey </a:t>
            </a:r>
            <a:r>
              <a:rPr lang="en-US" sz="2400" dirty="0" err="1" smtClean="0"/>
              <a:t>Musallam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69898" y="2031718"/>
            <a:ext cx="7887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Susciter</a:t>
            </a:r>
            <a:r>
              <a:rPr lang="en-US" sz="2400" dirty="0" smtClean="0"/>
              <a:t> </a:t>
            </a:r>
            <a:r>
              <a:rPr lang="en-US" sz="2400" u="sng" dirty="0" smtClean="0"/>
              <a:t>la </a:t>
            </a:r>
            <a:r>
              <a:rPr lang="en-US" sz="2400" u="sng" dirty="0" err="1" smtClean="0"/>
              <a:t>curiosit</a:t>
            </a:r>
            <a:r>
              <a:rPr lang="fr-FR" sz="2400" u="sng" dirty="0" err="1"/>
              <a:t>é</a:t>
            </a:r>
            <a:r>
              <a:rPr lang="en-US" sz="2400" u="sng" dirty="0" smtClean="0"/>
              <a:t> </a:t>
            </a:r>
            <a:r>
              <a:rPr lang="en-US" sz="2400" dirty="0" smtClean="0"/>
              <a:t>par </a:t>
            </a:r>
            <a:r>
              <a:rPr lang="en-US" sz="2400" dirty="0" err="1" smtClean="0"/>
              <a:t>une</a:t>
            </a:r>
            <a:r>
              <a:rPr lang="en-US" sz="2400" dirty="0" smtClean="0"/>
              <a:t> </a:t>
            </a:r>
            <a:r>
              <a:rPr lang="en-US" sz="2400" dirty="0" err="1" smtClean="0"/>
              <a:t>activit</a:t>
            </a:r>
            <a:r>
              <a:rPr lang="fr-FR" sz="2400" dirty="0" err="1"/>
              <a:t>é</a:t>
            </a:r>
            <a:r>
              <a:rPr lang="en-US" sz="2400" dirty="0" smtClean="0"/>
              <a:t> de d</a:t>
            </a:r>
            <a:r>
              <a:rPr lang="fr-FR" sz="2400" dirty="0" err="1"/>
              <a:t>é</a:t>
            </a:r>
            <a:r>
              <a:rPr lang="en-US" sz="2400" dirty="0" err="1" smtClean="0"/>
              <a:t>couverte</a:t>
            </a:r>
            <a:r>
              <a:rPr lang="en-US" sz="2400" dirty="0" smtClean="0"/>
              <a:t> (en </a:t>
            </a:r>
            <a:r>
              <a:rPr lang="en-US" sz="2400" dirty="0" err="1" smtClean="0"/>
              <a:t>classe</a:t>
            </a:r>
            <a:r>
              <a:rPr lang="en-US" sz="2400" dirty="0" smtClean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9898" y="2946118"/>
            <a:ext cx="8878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Fournir</a:t>
            </a:r>
            <a:r>
              <a:rPr lang="en-US" sz="2400" dirty="0" smtClean="0"/>
              <a:t> aux </a:t>
            </a:r>
            <a:r>
              <a:rPr lang="fr-FR" sz="2400" dirty="0" err="1" smtClean="0"/>
              <a:t>é</a:t>
            </a:r>
            <a:r>
              <a:rPr lang="en-US" sz="2400" dirty="0" smtClean="0"/>
              <a:t>l</a:t>
            </a:r>
            <a:r>
              <a:rPr lang="fr-FR" sz="2400" dirty="0" err="1"/>
              <a:t>è</a:t>
            </a:r>
            <a:r>
              <a:rPr lang="en-US" sz="2400" dirty="0" err="1" smtClean="0"/>
              <a:t>ves</a:t>
            </a:r>
            <a:r>
              <a:rPr lang="en-US" sz="2400" dirty="0" smtClean="0"/>
              <a:t> les bases </a:t>
            </a:r>
            <a:r>
              <a:rPr lang="en-US" sz="2400" dirty="0" err="1" smtClean="0"/>
              <a:t>th</a:t>
            </a:r>
            <a:r>
              <a:rPr lang="fr-FR" sz="2400" dirty="0" err="1"/>
              <a:t>é</a:t>
            </a:r>
            <a:r>
              <a:rPr lang="en-US" sz="2400" dirty="0" err="1" smtClean="0"/>
              <a:t>oriques</a:t>
            </a:r>
            <a:r>
              <a:rPr lang="en-US" sz="2400" dirty="0" smtClean="0"/>
              <a:t> du </a:t>
            </a:r>
            <a:r>
              <a:rPr lang="en-US" sz="2400" dirty="0" err="1" smtClean="0"/>
              <a:t>ph</a:t>
            </a:r>
            <a:r>
              <a:rPr lang="fr-FR" sz="2400" dirty="0" err="1" smtClean="0"/>
              <a:t>é</a:t>
            </a:r>
            <a:r>
              <a:rPr lang="en-US" sz="2400" dirty="0" smtClean="0"/>
              <a:t>nom</a:t>
            </a:r>
            <a:r>
              <a:rPr lang="fr-FR" sz="2400" dirty="0" err="1"/>
              <a:t>è</a:t>
            </a:r>
            <a:r>
              <a:rPr lang="en-US" sz="2400" dirty="0" smtClean="0"/>
              <a:t>ne (a la </a:t>
            </a:r>
            <a:r>
              <a:rPr lang="en-US" sz="2400" dirty="0" err="1" smtClean="0"/>
              <a:t>maison</a:t>
            </a:r>
            <a:r>
              <a:rPr lang="en-US" sz="2400" dirty="0" smtClean="0"/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9898" y="3880057"/>
            <a:ext cx="767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Lier</a:t>
            </a:r>
            <a:r>
              <a:rPr lang="en-US" sz="2400" dirty="0" smtClean="0"/>
              <a:t> le </a:t>
            </a:r>
            <a:r>
              <a:rPr lang="en-US" sz="2400" dirty="0" err="1" smtClean="0"/>
              <a:t>th</a:t>
            </a:r>
            <a:r>
              <a:rPr lang="fr-FR" sz="2400" dirty="0" err="1"/>
              <a:t>é</a:t>
            </a:r>
            <a:r>
              <a:rPr lang="en-US" sz="2400" dirty="0" err="1" smtClean="0"/>
              <a:t>orique</a:t>
            </a:r>
            <a:r>
              <a:rPr lang="en-US" sz="2400" dirty="0" smtClean="0"/>
              <a:t> au </a:t>
            </a:r>
            <a:r>
              <a:rPr lang="en-US" sz="2400" dirty="0" err="1" smtClean="0"/>
              <a:t>pratique</a:t>
            </a:r>
            <a:r>
              <a:rPr lang="en-US" sz="2400" dirty="0" smtClean="0"/>
              <a:t> </a:t>
            </a:r>
            <a:r>
              <a:rPr lang="en-US" sz="2400" dirty="0" err="1" smtClean="0"/>
              <a:t>sur</a:t>
            </a:r>
            <a:r>
              <a:rPr lang="en-US" sz="2400" dirty="0" smtClean="0"/>
              <a:t> des applications (en </a:t>
            </a:r>
            <a:r>
              <a:rPr lang="en-US" sz="2400" dirty="0" err="1" smtClean="0"/>
              <a:t>classe</a:t>
            </a:r>
            <a:r>
              <a:rPr lang="en-US" sz="2400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146390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527425" y="0"/>
            <a:ext cx="27206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mtClean="0">
                <a:solidFill>
                  <a:schemeClr val="bg1"/>
                </a:solidFill>
                <a:cs typeface="Arial" charset="0"/>
              </a:rPr>
              <a:t>How is diversity produced?</a:t>
            </a:r>
            <a:endParaRPr lang="fr-FR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33794" name="Group 4"/>
          <p:cNvGrpSpPr>
            <a:grpSpLocks/>
          </p:cNvGrpSpPr>
          <p:nvPr/>
        </p:nvGrpSpPr>
        <p:grpSpPr bwMode="auto">
          <a:xfrm>
            <a:off x="-107950" y="836613"/>
            <a:ext cx="9467850" cy="215900"/>
            <a:chOff x="0" y="572"/>
            <a:chExt cx="5760" cy="137"/>
          </a:xfrm>
        </p:grpSpPr>
        <p:sp>
          <p:nvSpPr>
            <p:cNvPr id="64517" name="Rectangle 5"/>
            <p:cNvSpPr>
              <a:spLocks noChangeArrowheads="1"/>
            </p:cNvSpPr>
            <p:nvPr/>
          </p:nvSpPr>
          <p:spPr bwMode="auto">
            <a:xfrm>
              <a:off x="476" y="572"/>
              <a:ext cx="5284" cy="13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64518" name="Rectangle 6"/>
            <p:cNvSpPr>
              <a:spLocks noChangeArrowheads="1"/>
            </p:cNvSpPr>
            <p:nvPr/>
          </p:nvSpPr>
          <p:spPr bwMode="auto">
            <a:xfrm>
              <a:off x="0" y="572"/>
              <a:ext cx="454" cy="137"/>
            </a:xfrm>
            <a:prstGeom prst="rect">
              <a:avLst/>
            </a:prstGeom>
            <a:gradFill rotWithShape="1">
              <a:gsLst>
                <a:gs pos="0">
                  <a:srgbClr val="333399">
                    <a:gamma/>
                    <a:shade val="46275"/>
                    <a:invGamma/>
                  </a:srgbClr>
                </a:gs>
                <a:gs pos="100000">
                  <a:srgbClr val="3333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</p:grp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322634" y="185738"/>
            <a:ext cx="8962673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300" dirty="0" smtClean="0">
                <a:latin typeface="Century Gothic" charset="0"/>
                <a:cs typeface="Arial" charset="0"/>
              </a:rPr>
              <a:t>Exemple : la classe inversée par compétences / par ceintures</a:t>
            </a:r>
            <a:endParaRPr lang="fr-FR" sz="2300" dirty="0">
              <a:latin typeface="Century Gothic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2367" y="1254090"/>
            <a:ext cx="3680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Aaron </a:t>
            </a:r>
            <a:r>
              <a:rPr lang="en-US" sz="2400" dirty="0" err="1" smtClean="0"/>
              <a:t>Sams</a:t>
            </a:r>
            <a:r>
              <a:rPr lang="en-US" sz="2400" dirty="0" smtClean="0"/>
              <a:t> et Jon Bergman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72869" y="2262551"/>
            <a:ext cx="8661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Feuille</a:t>
            </a:r>
            <a:r>
              <a:rPr lang="en-US" sz="2400" dirty="0" smtClean="0"/>
              <a:t> de route avec les </a:t>
            </a:r>
            <a:r>
              <a:rPr lang="en-US" sz="2400" dirty="0" err="1" smtClean="0"/>
              <a:t>objectifs</a:t>
            </a:r>
            <a:r>
              <a:rPr lang="en-US" sz="2400" dirty="0" smtClean="0"/>
              <a:t> </a:t>
            </a:r>
            <a:r>
              <a:rPr lang="en-US" sz="2400" dirty="0" err="1" smtClean="0"/>
              <a:t>d’apprentissages</a:t>
            </a:r>
            <a:r>
              <a:rPr lang="en-US" sz="2400" dirty="0" smtClean="0"/>
              <a:t> et les </a:t>
            </a:r>
            <a:r>
              <a:rPr lang="en-US" sz="2400" dirty="0" err="1" smtClean="0"/>
              <a:t>ressources</a:t>
            </a:r>
            <a:endParaRPr 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88503" y="2962030"/>
            <a:ext cx="4684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Nombreuses</a:t>
            </a:r>
            <a:r>
              <a:rPr lang="en-US" sz="2400" dirty="0" smtClean="0"/>
              <a:t> </a:t>
            </a:r>
            <a:r>
              <a:rPr lang="fr-FR" sz="2400" dirty="0" err="1"/>
              <a:t>é</a:t>
            </a:r>
            <a:r>
              <a:rPr lang="en-US" sz="2400" dirty="0" smtClean="0"/>
              <a:t>valuations formatives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7579" y="3739663"/>
            <a:ext cx="6950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L’</a:t>
            </a:r>
            <a:r>
              <a:rPr lang="fr-FR" sz="2400" dirty="0"/>
              <a:t> </a:t>
            </a:r>
            <a:r>
              <a:rPr lang="fr-FR" sz="2400" dirty="0" smtClean="0"/>
              <a:t>élève</a:t>
            </a:r>
            <a:r>
              <a:rPr lang="en-US" sz="2400" dirty="0" smtClean="0"/>
              <a:t> decide </a:t>
            </a:r>
            <a:r>
              <a:rPr lang="en-US" sz="2400" dirty="0" err="1" smtClean="0"/>
              <a:t>quand</a:t>
            </a:r>
            <a:r>
              <a:rPr lang="en-US" sz="2400" dirty="0" smtClean="0"/>
              <a:t> passer l’</a:t>
            </a:r>
            <a:r>
              <a:rPr lang="fr-FR" sz="2400" dirty="0" err="1" smtClean="0"/>
              <a:t>é</a:t>
            </a:r>
            <a:r>
              <a:rPr lang="en-US" sz="2400" dirty="0" smtClean="0"/>
              <a:t>valuation </a:t>
            </a:r>
            <a:r>
              <a:rPr lang="en-US" sz="2400" dirty="0" err="1" smtClean="0"/>
              <a:t>sommative</a:t>
            </a: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484923" y="4637873"/>
            <a:ext cx="2813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r>
              <a:rPr lang="en-US" sz="2400" dirty="0" smtClean="0"/>
              <a:t>&gt; </a:t>
            </a:r>
            <a:r>
              <a:rPr lang="en-US" sz="2400" dirty="0" err="1" smtClean="0"/>
              <a:t>Classe</a:t>
            </a:r>
            <a:r>
              <a:rPr lang="en-US" sz="2400" dirty="0" smtClean="0"/>
              <a:t> </a:t>
            </a:r>
            <a:r>
              <a:rPr lang="en-US" sz="2400" dirty="0" err="1" smtClean="0"/>
              <a:t>asynchrone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51312" y="5747581"/>
            <a:ext cx="2228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 Shelley Wright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2862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527425" y="0"/>
            <a:ext cx="27206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mtClean="0">
                <a:solidFill>
                  <a:schemeClr val="bg1"/>
                </a:solidFill>
                <a:cs typeface="Arial" charset="0"/>
              </a:rPr>
              <a:t>How is diversity produced?</a:t>
            </a:r>
            <a:endParaRPr lang="fr-FR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33794" name="Group 4"/>
          <p:cNvGrpSpPr>
            <a:grpSpLocks/>
          </p:cNvGrpSpPr>
          <p:nvPr/>
        </p:nvGrpSpPr>
        <p:grpSpPr bwMode="auto">
          <a:xfrm>
            <a:off x="-107950" y="836613"/>
            <a:ext cx="9467850" cy="215900"/>
            <a:chOff x="0" y="572"/>
            <a:chExt cx="5760" cy="137"/>
          </a:xfrm>
        </p:grpSpPr>
        <p:sp>
          <p:nvSpPr>
            <p:cNvPr id="64517" name="Rectangle 5"/>
            <p:cNvSpPr>
              <a:spLocks noChangeArrowheads="1"/>
            </p:cNvSpPr>
            <p:nvPr/>
          </p:nvSpPr>
          <p:spPr bwMode="auto">
            <a:xfrm>
              <a:off x="476" y="572"/>
              <a:ext cx="5284" cy="13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64518" name="Rectangle 6"/>
            <p:cNvSpPr>
              <a:spLocks noChangeArrowheads="1"/>
            </p:cNvSpPr>
            <p:nvPr/>
          </p:nvSpPr>
          <p:spPr bwMode="auto">
            <a:xfrm>
              <a:off x="0" y="572"/>
              <a:ext cx="454" cy="137"/>
            </a:xfrm>
            <a:prstGeom prst="rect">
              <a:avLst/>
            </a:prstGeom>
            <a:gradFill rotWithShape="1">
              <a:gsLst>
                <a:gs pos="0">
                  <a:srgbClr val="333399">
                    <a:gamma/>
                    <a:shade val="46275"/>
                    <a:invGamma/>
                  </a:srgbClr>
                </a:gs>
                <a:gs pos="100000">
                  <a:srgbClr val="3333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</p:grp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596900" y="185738"/>
            <a:ext cx="17123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2400" dirty="0" smtClean="0">
                <a:latin typeface="Century Gothic" charset="0"/>
                <a:cs typeface="Arial" charset="0"/>
              </a:rPr>
              <a:t>En </a:t>
            </a:r>
            <a:r>
              <a:rPr lang="fr-CA" sz="2400" dirty="0" err="1" smtClean="0">
                <a:latin typeface="Century Gothic" charset="0"/>
                <a:cs typeface="Arial" charset="0"/>
              </a:rPr>
              <a:t>resumé</a:t>
            </a:r>
            <a:endParaRPr lang="fr-CA" sz="2400" dirty="0">
              <a:latin typeface="Century Gothic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4463" y="1808197"/>
            <a:ext cx="2993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1. Bien se documenter</a:t>
            </a:r>
            <a:endParaRPr lang="fr-F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74463" y="2437252"/>
            <a:ext cx="730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2. Y aller lentement (beaucoup de travail de préparation)</a:t>
            </a:r>
            <a:endParaRPr lang="fr-FR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74463" y="3066307"/>
            <a:ext cx="1895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3</a:t>
            </a:r>
            <a:r>
              <a:rPr lang="fr-FR" sz="2400" dirty="0" smtClean="0"/>
              <a:t>. Collaborer!</a:t>
            </a:r>
            <a:endParaRPr lang="fr-FR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74463" y="3695362"/>
            <a:ext cx="2856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4. Préparer les élèves</a:t>
            </a:r>
            <a:endParaRPr lang="fr-FR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74463" y="4324418"/>
            <a:ext cx="3330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5. Evaluations formatives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277499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03335" y="865018"/>
            <a:ext cx="9040665" cy="5827903"/>
            <a:chOff x="-83093" y="147237"/>
            <a:chExt cx="17004511" cy="6380039"/>
          </a:xfrm>
        </p:grpSpPr>
        <p:sp>
          <p:nvSpPr>
            <p:cNvPr id="9" name="Isosceles Triangle 8"/>
            <p:cNvSpPr/>
            <p:nvPr/>
          </p:nvSpPr>
          <p:spPr>
            <a:xfrm>
              <a:off x="-83093" y="147237"/>
              <a:ext cx="9223029" cy="6380039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12427" y="5541414"/>
              <a:ext cx="163089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291925" y="4641891"/>
              <a:ext cx="156294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876666" y="3767371"/>
              <a:ext cx="1504475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658729" y="5606378"/>
              <a:ext cx="182654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3200" dirty="0" smtClean="0">
                  <a:solidFill>
                    <a:schemeClr val="accent2">
                      <a:lumMod val="75000"/>
                    </a:schemeClr>
                  </a:solidFill>
                </a:rPr>
                <a:t>Connaitre </a:t>
              </a:r>
              <a:endParaRPr lang="fr-FR" sz="32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27497" y="4676645"/>
              <a:ext cx="228900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3200" dirty="0" smtClean="0">
                  <a:solidFill>
                    <a:schemeClr val="accent2">
                      <a:lumMod val="75000"/>
                    </a:schemeClr>
                  </a:solidFill>
                </a:rPr>
                <a:t>Comprendre</a:t>
              </a:r>
              <a:endParaRPr lang="fr-FR" sz="32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61935" y="3783719"/>
              <a:ext cx="182013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3200" dirty="0" smtClean="0">
                  <a:solidFill>
                    <a:schemeClr val="accent2">
                      <a:lumMod val="75000"/>
                    </a:schemeClr>
                  </a:solidFill>
                </a:rPr>
                <a:t>Appliquer</a:t>
              </a:r>
              <a:endParaRPr lang="fr-FR" sz="32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61021" y="2730012"/>
              <a:ext cx="162195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3200" dirty="0" smtClean="0">
                  <a:solidFill>
                    <a:schemeClr val="accent2">
                      <a:lumMod val="75000"/>
                    </a:schemeClr>
                  </a:solidFill>
                </a:rPr>
                <a:t>Analyser</a:t>
              </a:r>
              <a:endParaRPr lang="fr-FR" sz="32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60006" y="1981894"/>
              <a:ext cx="142398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3200" dirty="0" smtClean="0">
                  <a:solidFill>
                    <a:schemeClr val="accent2">
                      <a:lumMod val="75000"/>
                    </a:schemeClr>
                  </a:solidFill>
                </a:rPr>
                <a:t>Evaluer</a:t>
              </a:r>
              <a:endParaRPr lang="fr-FR" sz="32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23012" y="794260"/>
              <a:ext cx="109797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3200" dirty="0" smtClean="0">
                  <a:solidFill>
                    <a:schemeClr val="accent2">
                      <a:lumMod val="75000"/>
                    </a:schemeClr>
                  </a:solidFill>
                </a:rPr>
                <a:t>Créer </a:t>
              </a:r>
              <a:endParaRPr lang="fr-FR" sz="32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673230" y="2892850"/>
              <a:ext cx="1424818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247469" y="1982886"/>
              <a:ext cx="1367394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5349915" y="5920328"/>
            <a:ext cx="385192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 smtClean="0"/>
              <a:t>Définir, décrire, examiner, identifier, indiquer, savoir, lister, nommer, se rappeler, reproduire, sélectionner, reconnaître,…  </a:t>
            </a:r>
            <a:endParaRPr lang="fr-FR" sz="1300" dirty="0"/>
          </a:p>
        </p:txBody>
      </p:sp>
      <p:sp>
        <p:nvSpPr>
          <p:cNvPr id="24" name="TextBox 23"/>
          <p:cNvSpPr txBox="1"/>
          <p:nvPr/>
        </p:nvSpPr>
        <p:spPr>
          <a:xfrm>
            <a:off x="4575930" y="5053713"/>
            <a:ext cx="45680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 smtClean="0"/>
              <a:t>Choisir, citer, convertir, défendre, décrire, détecter, discuter, distinguer, estimer, expliquer, généraliser, donner des exemples, identifier, localiser, prédire, reconnaître, </a:t>
            </a:r>
            <a:r>
              <a:rPr lang="fr-FR" sz="1300" dirty="0" err="1" smtClean="0"/>
              <a:t>re-formuler</a:t>
            </a:r>
            <a:r>
              <a:rPr lang="fr-FR" sz="1300" dirty="0" smtClean="0"/>
              <a:t>,…</a:t>
            </a:r>
            <a:endParaRPr lang="fr-FR" sz="1300" dirty="0"/>
          </a:p>
        </p:txBody>
      </p:sp>
      <p:sp>
        <p:nvSpPr>
          <p:cNvPr id="25" name="TextBox 24"/>
          <p:cNvSpPr txBox="1"/>
          <p:nvPr/>
        </p:nvSpPr>
        <p:spPr>
          <a:xfrm>
            <a:off x="4575929" y="4186795"/>
            <a:ext cx="45680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 smtClean="0"/>
              <a:t>Administrer, changer, collecter, construire, convertir, démontrer, développer, découvrir, employer, estimer, généraliser, aider, illustrer, interpréter, manipuler, prédire, montrer, résoudre,…</a:t>
            </a:r>
            <a:endParaRPr lang="fr-FR" sz="1300" dirty="0"/>
          </a:p>
        </p:txBody>
      </p:sp>
      <p:sp>
        <p:nvSpPr>
          <p:cNvPr id="26" name="TextBox 25"/>
          <p:cNvSpPr txBox="1"/>
          <p:nvPr/>
        </p:nvSpPr>
        <p:spPr>
          <a:xfrm>
            <a:off x="4559976" y="3455205"/>
            <a:ext cx="458292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 smtClean="0"/>
              <a:t>Analyser, évaluer, calculer, classer, comparer, débattre, déduire, détecter, différencier, discriminer, distinguer, examiner, illustrer, réfléchir, mettre en relation, résoudre, trier, tester,…</a:t>
            </a:r>
            <a:endParaRPr lang="fr-FR" sz="1300" dirty="0"/>
          </a:p>
        </p:txBody>
      </p:sp>
      <p:sp>
        <p:nvSpPr>
          <p:cNvPr id="27" name="TextBox 26"/>
          <p:cNvSpPr txBox="1"/>
          <p:nvPr/>
        </p:nvSpPr>
        <p:spPr>
          <a:xfrm>
            <a:off x="4579216" y="2580296"/>
            <a:ext cx="458292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 smtClean="0"/>
              <a:t>Evaluer, collaborer, comparer, conclure, critiquer, discriminer, expliquer, interpréter, juger, justifier, mesurer, résumer, valider, vérifier</a:t>
            </a:r>
            <a:endParaRPr lang="fr-FR" sz="1300" dirty="0"/>
          </a:p>
        </p:txBody>
      </p:sp>
      <p:sp>
        <p:nvSpPr>
          <p:cNvPr id="28" name="TextBox 27"/>
          <p:cNvSpPr txBox="1"/>
          <p:nvPr/>
        </p:nvSpPr>
        <p:spPr>
          <a:xfrm>
            <a:off x="4579216" y="1706219"/>
            <a:ext cx="45829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 smtClean="0"/>
              <a:t>Composer, construire, concevoir, créer, planifier, écrire, organiser, formuler, imaginer, produire,…</a:t>
            </a:r>
            <a:endParaRPr lang="fr-FR" sz="1300" dirty="0"/>
          </a:p>
        </p:txBody>
      </p:sp>
      <p:sp>
        <p:nvSpPr>
          <p:cNvPr id="29" name="TextBox 28"/>
          <p:cNvSpPr txBox="1"/>
          <p:nvPr/>
        </p:nvSpPr>
        <p:spPr>
          <a:xfrm>
            <a:off x="941926" y="6389703"/>
            <a:ext cx="4137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 smtClean="0"/>
              <a:t>Se rappeler une information déjà apprise</a:t>
            </a:r>
            <a:endParaRPr lang="fr-FR" sz="1300" dirty="0"/>
          </a:p>
        </p:txBody>
      </p:sp>
      <p:sp>
        <p:nvSpPr>
          <p:cNvPr id="30" name="TextBox 29"/>
          <p:cNvSpPr txBox="1"/>
          <p:nvPr/>
        </p:nvSpPr>
        <p:spPr>
          <a:xfrm>
            <a:off x="869751" y="4617682"/>
            <a:ext cx="4137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 smtClean="0"/>
              <a:t>Appliquer une connaissance à une situation familière</a:t>
            </a:r>
            <a:endParaRPr lang="fr-FR" sz="1300" dirty="0"/>
          </a:p>
        </p:txBody>
      </p:sp>
      <p:sp>
        <p:nvSpPr>
          <p:cNvPr id="31" name="TextBox 30"/>
          <p:cNvSpPr txBox="1"/>
          <p:nvPr/>
        </p:nvSpPr>
        <p:spPr>
          <a:xfrm>
            <a:off x="1246316" y="5484600"/>
            <a:ext cx="4137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/>
              <a:t>Démontrer la compréhension de faits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3335" y="3727764"/>
            <a:ext cx="45792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dirty="0" smtClean="0"/>
              <a:t>Décomposer des objets ou des idées en parties plus simples et trouver des preuves à l’appui de généralisations</a:t>
            </a:r>
            <a:endParaRPr lang="fr-FR" sz="1300" dirty="0"/>
          </a:p>
        </p:txBody>
      </p:sp>
      <p:sp>
        <p:nvSpPr>
          <p:cNvPr id="33" name="TextBox 32"/>
          <p:cNvSpPr txBox="1"/>
          <p:nvPr/>
        </p:nvSpPr>
        <p:spPr>
          <a:xfrm>
            <a:off x="1337889" y="3044341"/>
            <a:ext cx="4137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 smtClean="0"/>
              <a:t>Justifier une décision ou une action</a:t>
            </a:r>
            <a:endParaRPr lang="fr-FR" sz="1300" dirty="0"/>
          </a:p>
        </p:txBody>
      </p:sp>
      <p:sp>
        <p:nvSpPr>
          <p:cNvPr id="34" name="TextBox 33"/>
          <p:cNvSpPr txBox="1"/>
          <p:nvPr/>
        </p:nvSpPr>
        <p:spPr>
          <a:xfrm>
            <a:off x="442091" y="2018492"/>
            <a:ext cx="41371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dirty="0" smtClean="0"/>
              <a:t>Générer de nouvelles idées, produits, ou manières de penser les choses</a:t>
            </a:r>
            <a:endParaRPr lang="fr-FR" sz="1300" dirty="0"/>
          </a:p>
        </p:txBody>
      </p:sp>
      <p:sp>
        <p:nvSpPr>
          <p:cNvPr id="35" name="TextBox 34"/>
          <p:cNvSpPr txBox="1"/>
          <p:nvPr/>
        </p:nvSpPr>
        <p:spPr>
          <a:xfrm>
            <a:off x="473117" y="541852"/>
            <a:ext cx="8669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Anderson, </a:t>
            </a:r>
            <a:r>
              <a:rPr lang="en-US" sz="1200" dirty="0" err="1"/>
              <a:t>Lorin</a:t>
            </a:r>
            <a:r>
              <a:rPr lang="en-US" sz="1200" dirty="0"/>
              <a:t> W. &amp; </a:t>
            </a:r>
            <a:r>
              <a:rPr lang="en-US" sz="1200" dirty="0" err="1"/>
              <a:t>Krathwohl</a:t>
            </a:r>
            <a:r>
              <a:rPr lang="en-US" sz="1200" dirty="0"/>
              <a:t>, David R. (2001). </a:t>
            </a:r>
            <a:endParaRPr lang="en-US" sz="1200" dirty="0" smtClean="0"/>
          </a:p>
          <a:p>
            <a:pPr algn="r"/>
            <a:r>
              <a:rPr lang="en-US" sz="1200" i="1" dirty="0" smtClean="0"/>
              <a:t>A </a:t>
            </a:r>
            <a:r>
              <a:rPr lang="en-US" sz="1200" i="1" dirty="0"/>
              <a:t>Taxonomy for Learning, Teaching and Assessing: a Revision of Bloom’s Taxonomy</a:t>
            </a:r>
            <a:r>
              <a:rPr lang="en-US" sz="1200" dirty="0"/>
              <a:t>. </a:t>
            </a:r>
            <a:endParaRPr lang="en-US" sz="1200" dirty="0" smtClean="0"/>
          </a:p>
          <a:p>
            <a:pPr algn="r"/>
            <a:r>
              <a:rPr lang="en-US" sz="1200" dirty="0" smtClean="0"/>
              <a:t>New </a:t>
            </a:r>
            <a:r>
              <a:rPr lang="en-US" sz="1200" dirty="0"/>
              <a:t>York. Longman Publishing </a:t>
            </a:r>
          </a:p>
          <a:p>
            <a:pPr algn="r"/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2798829" y="161722"/>
            <a:ext cx="3522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La </a:t>
            </a:r>
            <a:r>
              <a:rPr lang="en-US" sz="2000" b="1" dirty="0" err="1" smtClean="0"/>
              <a:t>taxonomie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révisée</a:t>
            </a:r>
            <a:r>
              <a:rPr lang="en-US" sz="2000" b="1" dirty="0" smtClean="0"/>
              <a:t> de Bloom</a:t>
            </a:r>
            <a:endParaRPr lang="en-US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181322" y="6656827"/>
            <a:ext cx="29464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Licence</a:t>
            </a:r>
            <a:r>
              <a:rPr lang="en-US" sz="1000" i="1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CC-NC-BY-SA </a:t>
            </a:r>
            <a:r>
              <a:rPr lang="en-US" sz="1000" i="1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Héloïse</a:t>
            </a:r>
            <a:r>
              <a:rPr lang="en-US" sz="1000" i="1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Dufour 2014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1828849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527425" y="0"/>
            <a:ext cx="291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cs typeface="Arial" charset="0"/>
              </a:rPr>
              <a:t>How is diversity produced?</a:t>
            </a:r>
          </a:p>
        </p:txBody>
      </p:sp>
      <p:grpSp>
        <p:nvGrpSpPr>
          <p:cNvPr id="33794" name="Group 4"/>
          <p:cNvGrpSpPr>
            <a:grpSpLocks/>
          </p:cNvGrpSpPr>
          <p:nvPr/>
        </p:nvGrpSpPr>
        <p:grpSpPr bwMode="auto">
          <a:xfrm>
            <a:off x="-107950" y="836613"/>
            <a:ext cx="9467850" cy="215900"/>
            <a:chOff x="0" y="572"/>
            <a:chExt cx="5760" cy="137"/>
          </a:xfrm>
        </p:grpSpPr>
        <p:sp>
          <p:nvSpPr>
            <p:cNvPr id="64517" name="Rectangle 5"/>
            <p:cNvSpPr>
              <a:spLocks noChangeArrowheads="1"/>
            </p:cNvSpPr>
            <p:nvPr/>
          </p:nvSpPr>
          <p:spPr bwMode="auto">
            <a:xfrm>
              <a:off x="476" y="572"/>
              <a:ext cx="5284" cy="13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4518" name="Rectangle 6"/>
            <p:cNvSpPr>
              <a:spLocks noChangeArrowheads="1"/>
            </p:cNvSpPr>
            <p:nvPr/>
          </p:nvSpPr>
          <p:spPr bwMode="auto">
            <a:xfrm>
              <a:off x="0" y="572"/>
              <a:ext cx="454" cy="137"/>
            </a:xfrm>
            <a:prstGeom prst="rect">
              <a:avLst/>
            </a:prstGeom>
            <a:gradFill rotWithShape="1">
              <a:gsLst>
                <a:gs pos="0">
                  <a:srgbClr val="333399">
                    <a:gamma/>
                    <a:shade val="46275"/>
                    <a:invGamma/>
                  </a:srgbClr>
                </a:gs>
                <a:gs pos="100000">
                  <a:srgbClr val="3333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596900" y="185738"/>
            <a:ext cx="65185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smtClean="0">
                <a:latin typeface="Century Gothic" charset="0"/>
                <a:cs typeface="Arial" charset="0"/>
              </a:rPr>
              <a:t>Un </a:t>
            </a:r>
            <a:r>
              <a:rPr lang="fr-FR" sz="2400" dirty="0" smtClean="0">
                <a:latin typeface="Century Gothic" charset="0"/>
                <a:cs typeface="Arial" charset="0"/>
              </a:rPr>
              <a:t>aperçu</a:t>
            </a:r>
            <a:r>
              <a:rPr lang="en-US" sz="2400" dirty="0" smtClean="0">
                <a:latin typeface="Century Gothic" charset="0"/>
                <a:cs typeface="Arial" charset="0"/>
              </a:rPr>
              <a:t> de la </a:t>
            </a:r>
            <a:r>
              <a:rPr lang="fr-FR" sz="2400" dirty="0" smtClean="0">
                <a:latin typeface="Century Gothic" charset="0"/>
                <a:cs typeface="Arial" charset="0"/>
              </a:rPr>
              <a:t>classe</a:t>
            </a:r>
            <a:r>
              <a:rPr lang="en-US" sz="2400" dirty="0" smtClean="0">
                <a:latin typeface="Century Gothic" charset="0"/>
                <a:cs typeface="Arial" charset="0"/>
              </a:rPr>
              <a:t> </a:t>
            </a:r>
            <a:r>
              <a:rPr lang="en-US" sz="2400" dirty="0" err="1" smtClean="0">
                <a:latin typeface="Century Gothic" charset="0"/>
                <a:cs typeface="Arial" charset="0"/>
              </a:rPr>
              <a:t>inversée</a:t>
            </a:r>
            <a:r>
              <a:rPr lang="en-US" sz="2400" dirty="0" smtClean="0">
                <a:latin typeface="Century Gothic" charset="0"/>
                <a:cs typeface="Arial" charset="0"/>
              </a:rPr>
              <a:t> en France</a:t>
            </a:r>
            <a:endParaRPr lang="en-US" sz="2400" dirty="0">
              <a:latin typeface="Century Gothic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26756" y="6468726"/>
            <a:ext cx="28174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www.inversonslaclasse.com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 descr="Capture d’écran 2014-11-06 à 10.36.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637"/>
            <a:ext cx="9144000" cy="539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67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527425" y="0"/>
            <a:ext cx="291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cs typeface="Arial" charset="0"/>
              </a:rPr>
              <a:t>How is diversity produced?</a:t>
            </a:r>
          </a:p>
        </p:txBody>
      </p:sp>
      <p:grpSp>
        <p:nvGrpSpPr>
          <p:cNvPr id="33794" name="Group 4"/>
          <p:cNvGrpSpPr>
            <a:grpSpLocks/>
          </p:cNvGrpSpPr>
          <p:nvPr/>
        </p:nvGrpSpPr>
        <p:grpSpPr bwMode="auto">
          <a:xfrm>
            <a:off x="-107950" y="836613"/>
            <a:ext cx="9467850" cy="215900"/>
            <a:chOff x="0" y="572"/>
            <a:chExt cx="5760" cy="137"/>
          </a:xfrm>
        </p:grpSpPr>
        <p:sp>
          <p:nvSpPr>
            <p:cNvPr id="64517" name="Rectangle 5"/>
            <p:cNvSpPr>
              <a:spLocks noChangeArrowheads="1"/>
            </p:cNvSpPr>
            <p:nvPr/>
          </p:nvSpPr>
          <p:spPr bwMode="auto">
            <a:xfrm>
              <a:off x="476" y="572"/>
              <a:ext cx="5284" cy="13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4518" name="Rectangle 6"/>
            <p:cNvSpPr>
              <a:spLocks noChangeArrowheads="1"/>
            </p:cNvSpPr>
            <p:nvPr/>
          </p:nvSpPr>
          <p:spPr bwMode="auto">
            <a:xfrm>
              <a:off x="0" y="572"/>
              <a:ext cx="454" cy="137"/>
            </a:xfrm>
            <a:prstGeom prst="rect">
              <a:avLst/>
            </a:prstGeom>
            <a:gradFill rotWithShape="1">
              <a:gsLst>
                <a:gs pos="0">
                  <a:srgbClr val="333399">
                    <a:gamma/>
                    <a:shade val="46275"/>
                    <a:invGamma/>
                  </a:srgbClr>
                </a:gs>
                <a:gs pos="100000">
                  <a:srgbClr val="3333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596900" y="185738"/>
            <a:ext cx="38186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 smtClean="0">
                <a:latin typeface="Century Gothic" charset="0"/>
                <a:cs typeface="Arial" charset="0"/>
              </a:rPr>
              <a:t>Déroulement</a:t>
            </a:r>
            <a:r>
              <a:rPr lang="en-US" sz="2400" dirty="0" smtClean="0">
                <a:latin typeface="Century Gothic" charset="0"/>
                <a:cs typeface="Arial" charset="0"/>
              </a:rPr>
              <a:t> de </a:t>
            </a:r>
            <a:r>
              <a:rPr lang="en-US" sz="2400" dirty="0" err="1" smtClean="0">
                <a:latin typeface="Century Gothic" charset="0"/>
                <a:cs typeface="Arial" charset="0"/>
              </a:rPr>
              <a:t>l’atelier</a:t>
            </a:r>
            <a:endParaRPr lang="en-US" sz="2400" dirty="0">
              <a:latin typeface="Century Gothic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9724" y="1540289"/>
            <a:ext cx="1894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Présentations</a:t>
            </a:r>
            <a:endParaRPr lang="en-US" sz="24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911175" y="1723529"/>
            <a:ext cx="144463" cy="144463"/>
          </a:xfrm>
          <a:prstGeom prst="rect">
            <a:avLst/>
          </a:prstGeom>
          <a:solidFill>
            <a:schemeClr val="bg1"/>
          </a:solidFill>
          <a:ln w="19050">
            <a:solidFill>
              <a:srgbClr val="26267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8038" y="2327600"/>
            <a:ext cx="3864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 </a:t>
            </a:r>
            <a:r>
              <a:rPr lang="en-US" sz="2400" dirty="0" err="1" smtClean="0"/>
              <a:t>classe</a:t>
            </a:r>
            <a:r>
              <a:rPr lang="en-US" sz="2400" dirty="0" smtClean="0"/>
              <a:t> </a:t>
            </a:r>
            <a:r>
              <a:rPr lang="en-US" sz="2400" dirty="0" err="1" smtClean="0"/>
              <a:t>inversée</a:t>
            </a:r>
            <a:r>
              <a:rPr lang="en-US" sz="2400" dirty="0" smtClean="0"/>
              <a:t> “</a:t>
            </a:r>
            <a:r>
              <a:rPr lang="en-US" sz="2400" dirty="0" err="1" smtClean="0"/>
              <a:t>classique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89489" y="2510840"/>
            <a:ext cx="144463" cy="144463"/>
          </a:xfrm>
          <a:prstGeom prst="rect">
            <a:avLst/>
          </a:prstGeom>
          <a:solidFill>
            <a:schemeClr val="bg1"/>
          </a:solidFill>
          <a:ln w="19050">
            <a:solidFill>
              <a:srgbClr val="26267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6352" y="4221152"/>
            <a:ext cx="7799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 </a:t>
            </a:r>
            <a:r>
              <a:rPr lang="en-US" sz="2400" dirty="0" err="1" smtClean="0"/>
              <a:t>classe</a:t>
            </a:r>
            <a:r>
              <a:rPr lang="en-US" sz="2400" dirty="0" smtClean="0"/>
              <a:t> </a:t>
            </a:r>
            <a:r>
              <a:rPr lang="en-US" sz="2400" dirty="0" err="1" smtClean="0"/>
              <a:t>inversée</a:t>
            </a:r>
            <a:r>
              <a:rPr lang="en-US" sz="2400" dirty="0" smtClean="0"/>
              <a:t>, pour passer du </a:t>
            </a:r>
            <a:r>
              <a:rPr lang="en-US" sz="2400" dirty="0" err="1" smtClean="0"/>
              <a:t>transmissif</a:t>
            </a:r>
            <a:r>
              <a:rPr lang="en-US" sz="2400" dirty="0" smtClean="0"/>
              <a:t> </a:t>
            </a:r>
            <a:r>
              <a:rPr lang="en-US" sz="2400" dirty="0" err="1" smtClean="0"/>
              <a:t>à</a:t>
            </a:r>
            <a:r>
              <a:rPr lang="en-US" sz="2400" dirty="0" smtClean="0"/>
              <a:t> la production</a:t>
            </a:r>
            <a:endParaRPr lang="en-US" sz="2400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67803" y="4404392"/>
            <a:ext cx="144463" cy="144463"/>
          </a:xfrm>
          <a:prstGeom prst="rect">
            <a:avLst/>
          </a:prstGeom>
          <a:solidFill>
            <a:schemeClr val="bg1"/>
          </a:solidFill>
          <a:ln w="19050">
            <a:solidFill>
              <a:srgbClr val="26267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84806" y="6561174"/>
            <a:ext cx="144463" cy="144463"/>
          </a:xfrm>
          <a:prstGeom prst="rect">
            <a:avLst/>
          </a:prstGeom>
          <a:solidFill>
            <a:schemeClr val="bg1"/>
          </a:solidFill>
          <a:ln w="19050">
            <a:solidFill>
              <a:srgbClr val="26267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59919" y="6354572"/>
            <a:ext cx="1492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Discussion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723265" y="2671752"/>
            <a:ext cx="4739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Les </a:t>
            </a:r>
            <a:r>
              <a:rPr lang="en-US" sz="2400" dirty="0" err="1" smtClean="0"/>
              <a:t>limites</a:t>
            </a:r>
            <a:r>
              <a:rPr lang="en-US" sz="2400" dirty="0" smtClean="0"/>
              <a:t> de la </a:t>
            </a:r>
            <a:r>
              <a:rPr lang="en-US" sz="2400" dirty="0" err="1" smtClean="0"/>
              <a:t>classe</a:t>
            </a:r>
            <a:r>
              <a:rPr lang="en-US" sz="2400" dirty="0" smtClean="0"/>
              <a:t> </a:t>
            </a:r>
            <a:r>
              <a:rPr lang="en-US" sz="2400" dirty="0" err="1" smtClean="0"/>
              <a:t>traditionnelle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760282" y="4511207"/>
            <a:ext cx="3118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Instruction par les pairs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760282" y="5117857"/>
            <a:ext cx="3992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L’heure</a:t>
            </a:r>
            <a:r>
              <a:rPr lang="en-US" sz="2400" dirty="0" smtClean="0"/>
              <a:t> des genies/par </a:t>
            </a:r>
            <a:r>
              <a:rPr lang="en-US" sz="2400" dirty="0" err="1" smtClean="0"/>
              <a:t>projets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760282" y="5484253"/>
            <a:ext cx="4382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Exploration/inversion/application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760282" y="5850648"/>
            <a:ext cx="463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 </a:t>
            </a:r>
            <a:r>
              <a:rPr lang="en-US" sz="2400" dirty="0" err="1" smtClean="0"/>
              <a:t>classe</a:t>
            </a:r>
            <a:r>
              <a:rPr lang="en-US" sz="2400" dirty="0" smtClean="0"/>
              <a:t> </a:t>
            </a:r>
            <a:r>
              <a:rPr lang="en-US" sz="2400" dirty="0" err="1" smtClean="0"/>
              <a:t>inversée</a:t>
            </a:r>
            <a:r>
              <a:rPr lang="en-US" sz="2400" dirty="0" smtClean="0"/>
              <a:t> par </a:t>
            </a:r>
            <a:r>
              <a:rPr lang="en-US" sz="2400" dirty="0" err="1"/>
              <a:t>compétences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1723265" y="3054984"/>
            <a:ext cx="4584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 proposition de la </a:t>
            </a:r>
            <a:r>
              <a:rPr lang="en-US" sz="2400" dirty="0" err="1" smtClean="0"/>
              <a:t>classe</a:t>
            </a:r>
            <a:r>
              <a:rPr lang="en-US" sz="2400" dirty="0" smtClean="0"/>
              <a:t> </a:t>
            </a:r>
            <a:r>
              <a:rPr lang="en-US" sz="2400" dirty="0" err="1" smtClean="0"/>
              <a:t>inversee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1723265" y="3438216"/>
            <a:ext cx="395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Classe</a:t>
            </a:r>
            <a:r>
              <a:rPr lang="en-US" sz="2400" dirty="0" smtClean="0"/>
              <a:t> </a:t>
            </a:r>
            <a:r>
              <a:rPr lang="en-US" sz="2400" dirty="0" err="1" smtClean="0"/>
              <a:t>inversee</a:t>
            </a:r>
            <a:r>
              <a:rPr lang="en-US" sz="2400" dirty="0" smtClean="0"/>
              <a:t> et </a:t>
            </a:r>
            <a:r>
              <a:rPr lang="en-US" sz="2400" dirty="0" err="1" smtClean="0"/>
              <a:t>technologie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1723265" y="3807594"/>
            <a:ext cx="1684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 </a:t>
            </a:r>
            <a:r>
              <a:rPr lang="en-US" sz="2400" dirty="0" err="1" smtClean="0"/>
              <a:t>exemple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1758206" y="4800895"/>
            <a:ext cx="4440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Travail </a:t>
            </a:r>
            <a:r>
              <a:rPr lang="en-US" sz="2400" dirty="0" err="1" smtClean="0"/>
              <a:t>collaboratif</a:t>
            </a:r>
            <a:r>
              <a:rPr lang="en-US" sz="2400" dirty="0" smtClean="0"/>
              <a:t> </a:t>
            </a:r>
            <a:r>
              <a:rPr lang="en-US" sz="2400" dirty="0" err="1" smtClean="0"/>
              <a:t>sur</a:t>
            </a:r>
            <a:r>
              <a:rPr lang="en-US" sz="2400" dirty="0" smtClean="0"/>
              <a:t> documents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8949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527425" y="0"/>
            <a:ext cx="291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cs typeface="Arial" charset="0"/>
              </a:rPr>
              <a:t>How is diversity produced?</a:t>
            </a:r>
          </a:p>
        </p:txBody>
      </p:sp>
      <p:grpSp>
        <p:nvGrpSpPr>
          <p:cNvPr id="33794" name="Group 4"/>
          <p:cNvGrpSpPr>
            <a:grpSpLocks/>
          </p:cNvGrpSpPr>
          <p:nvPr/>
        </p:nvGrpSpPr>
        <p:grpSpPr bwMode="auto">
          <a:xfrm>
            <a:off x="-107950" y="836613"/>
            <a:ext cx="9467850" cy="215900"/>
            <a:chOff x="0" y="572"/>
            <a:chExt cx="5760" cy="137"/>
          </a:xfrm>
        </p:grpSpPr>
        <p:sp>
          <p:nvSpPr>
            <p:cNvPr id="64517" name="Rectangle 5"/>
            <p:cNvSpPr>
              <a:spLocks noChangeArrowheads="1"/>
            </p:cNvSpPr>
            <p:nvPr/>
          </p:nvSpPr>
          <p:spPr bwMode="auto">
            <a:xfrm>
              <a:off x="476" y="572"/>
              <a:ext cx="5284" cy="13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4518" name="Rectangle 6"/>
            <p:cNvSpPr>
              <a:spLocks noChangeArrowheads="1"/>
            </p:cNvSpPr>
            <p:nvPr/>
          </p:nvSpPr>
          <p:spPr bwMode="auto">
            <a:xfrm>
              <a:off x="0" y="572"/>
              <a:ext cx="454" cy="137"/>
            </a:xfrm>
            <a:prstGeom prst="rect">
              <a:avLst/>
            </a:prstGeom>
            <a:gradFill rotWithShape="1">
              <a:gsLst>
                <a:gs pos="0">
                  <a:srgbClr val="333399">
                    <a:gamma/>
                    <a:shade val="46275"/>
                    <a:invGamma/>
                  </a:srgbClr>
                </a:gs>
                <a:gs pos="100000">
                  <a:srgbClr val="3333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596900" y="185738"/>
            <a:ext cx="54583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smtClean="0">
                <a:latin typeface="Century Gothic" charset="0"/>
                <a:cs typeface="Arial" charset="0"/>
              </a:rPr>
              <a:t>Les questions </a:t>
            </a:r>
            <a:r>
              <a:rPr lang="en-US" sz="2400" dirty="0" err="1" smtClean="0">
                <a:latin typeface="Century Gothic" charset="0"/>
                <a:cs typeface="Arial" charset="0"/>
              </a:rPr>
              <a:t>sur</a:t>
            </a:r>
            <a:r>
              <a:rPr lang="en-US" sz="2400" dirty="0" smtClean="0">
                <a:latin typeface="Century Gothic" charset="0"/>
                <a:cs typeface="Arial" charset="0"/>
              </a:rPr>
              <a:t> la </a:t>
            </a:r>
            <a:r>
              <a:rPr lang="en-US" sz="2400" dirty="0" err="1" smtClean="0">
                <a:latin typeface="Century Gothic" charset="0"/>
                <a:cs typeface="Arial" charset="0"/>
              </a:rPr>
              <a:t>classe</a:t>
            </a:r>
            <a:r>
              <a:rPr lang="en-US" sz="2400" dirty="0" smtClean="0">
                <a:latin typeface="Century Gothic" charset="0"/>
                <a:cs typeface="Arial" charset="0"/>
              </a:rPr>
              <a:t> </a:t>
            </a:r>
            <a:r>
              <a:rPr lang="en-US" sz="2400" smtClean="0">
                <a:latin typeface="Century Gothic" charset="0"/>
                <a:cs typeface="Arial" charset="0"/>
              </a:rPr>
              <a:t>inversée</a:t>
            </a:r>
            <a:endParaRPr lang="en-US" sz="2400" dirty="0">
              <a:latin typeface="Century Gothic" charset="0"/>
              <a:cs typeface="Arial" charset="0"/>
            </a:endParaRPr>
          </a:p>
        </p:txBody>
      </p:sp>
      <p:pic>
        <p:nvPicPr>
          <p:cNvPr id="2" name="Picture 1" descr="Capture d’écran 2014-11-06 à 10.42.4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7"/>
          <a:stretch/>
        </p:blipFill>
        <p:spPr>
          <a:xfrm>
            <a:off x="1092200" y="1052513"/>
            <a:ext cx="6946900" cy="5674634"/>
          </a:xfrm>
          <a:prstGeom prst="rect">
            <a:avLst/>
          </a:prstGeom>
        </p:spPr>
      </p:pic>
      <p:sp>
        <p:nvSpPr>
          <p:cNvPr id="3" name="Donut 2"/>
          <p:cNvSpPr/>
          <p:nvPr/>
        </p:nvSpPr>
        <p:spPr>
          <a:xfrm>
            <a:off x="944007" y="2625647"/>
            <a:ext cx="3581422" cy="686444"/>
          </a:xfrm>
          <a:prstGeom prst="donut">
            <a:avLst>
              <a:gd name="adj" fmla="val 12322"/>
            </a:avLst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12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527425" y="0"/>
            <a:ext cx="291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cs typeface="Arial" charset="0"/>
              </a:rPr>
              <a:t>How is diversity produced?</a:t>
            </a:r>
          </a:p>
        </p:txBody>
      </p:sp>
      <p:grpSp>
        <p:nvGrpSpPr>
          <p:cNvPr id="33794" name="Group 4"/>
          <p:cNvGrpSpPr>
            <a:grpSpLocks/>
          </p:cNvGrpSpPr>
          <p:nvPr/>
        </p:nvGrpSpPr>
        <p:grpSpPr bwMode="auto">
          <a:xfrm>
            <a:off x="-107950" y="836613"/>
            <a:ext cx="9467850" cy="215900"/>
            <a:chOff x="0" y="572"/>
            <a:chExt cx="5760" cy="137"/>
          </a:xfrm>
        </p:grpSpPr>
        <p:sp>
          <p:nvSpPr>
            <p:cNvPr id="64517" name="Rectangle 5"/>
            <p:cNvSpPr>
              <a:spLocks noChangeArrowheads="1"/>
            </p:cNvSpPr>
            <p:nvPr/>
          </p:nvSpPr>
          <p:spPr bwMode="auto">
            <a:xfrm>
              <a:off x="476" y="572"/>
              <a:ext cx="5284" cy="13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4518" name="Rectangle 6"/>
            <p:cNvSpPr>
              <a:spLocks noChangeArrowheads="1"/>
            </p:cNvSpPr>
            <p:nvPr/>
          </p:nvSpPr>
          <p:spPr bwMode="auto">
            <a:xfrm>
              <a:off x="0" y="572"/>
              <a:ext cx="454" cy="137"/>
            </a:xfrm>
            <a:prstGeom prst="rect">
              <a:avLst/>
            </a:prstGeom>
            <a:gradFill rotWithShape="1">
              <a:gsLst>
                <a:gs pos="0">
                  <a:srgbClr val="333399">
                    <a:gamma/>
                    <a:shade val="46275"/>
                    <a:invGamma/>
                  </a:srgbClr>
                </a:gs>
                <a:gs pos="100000">
                  <a:srgbClr val="3333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596900" y="185738"/>
            <a:ext cx="62814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smtClean="0">
                <a:latin typeface="Century Gothic" charset="0"/>
                <a:cs typeface="Arial" charset="0"/>
              </a:rPr>
              <a:t>Les </a:t>
            </a:r>
            <a:r>
              <a:rPr lang="en-US" sz="2400" dirty="0" err="1" smtClean="0">
                <a:latin typeface="Century Gothic" charset="0"/>
                <a:cs typeface="Arial" charset="0"/>
              </a:rPr>
              <a:t>limites</a:t>
            </a:r>
            <a:r>
              <a:rPr lang="en-US" sz="2400" dirty="0" smtClean="0">
                <a:latin typeface="Century Gothic" charset="0"/>
                <a:cs typeface="Arial" charset="0"/>
              </a:rPr>
              <a:t> de </a:t>
            </a:r>
            <a:r>
              <a:rPr lang="en-US" sz="2400" dirty="0" err="1" smtClean="0">
                <a:latin typeface="Century Gothic" charset="0"/>
                <a:cs typeface="Arial" charset="0"/>
              </a:rPr>
              <a:t>l’enseignement</a:t>
            </a:r>
            <a:r>
              <a:rPr lang="en-US" sz="2400" dirty="0" smtClean="0">
                <a:latin typeface="Century Gothic" charset="0"/>
                <a:cs typeface="Arial" charset="0"/>
              </a:rPr>
              <a:t> “</a:t>
            </a:r>
            <a:r>
              <a:rPr lang="en-US" sz="2400" dirty="0" err="1" smtClean="0">
                <a:latin typeface="Century Gothic" charset="0"/>
                <a:cs typeface="Arial" charset="0"/>
              </a:rPr>
              <a:t>classique</a:t>
            </a:r>
            <a:r>
              <a:rPr lang="en-US" sz="2400" dirty="0" smtClean="0">
                <a:latin typeface="Century Gothic" charset="0"/>
                <a:cs typeface="Arial" charset="0"/>
              </a:rPr>
              <a:t>”</a:t>
            </a:r>
            <a:endParaRPr lang="en-US" sz="2400" dirty="0">
              <a:latin typeface="Century Gothic" charset="0"/>
              <a:cs typeface="Arial" charset="0"/>
            </a:endParaRPr>
          </a:p>
        </p:txBody>
      </p:sp>
      <p:pic>
        <p:nvPicPr>
          <p:cNvPr id="46" name="Picture 45" descr="2013-09-12_23-53-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18" y="1812100"/>
            <a:ext cx="9140732" cy="403715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7440399" y="5849257"/>
            <a:ext cx="170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Christian </a:t>
            </a:r>
            <a:r>
              <a:rPr lang="en-US" dirty="0" err="1" smtClean="0"/>
              <a:t>Drouin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10841" y="1979865"/>
            <a:ext cx="4615273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Limites</a:t>
            </a:r>
            <a:r>
              <a:rPr lang="en-US" dirty="0" smtClean="0"/>
              <a:t> :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Faire </a:t>
            </a:r>
            <a:r>
              <a:rPr lang="en-US" dirty="0" err="1" smtClean="0"/>
              <a:t>classe</a:t>
            </a:r>
            <a:r>
              <a:rPr lang="en-US" dirty="0" smtClean="0"/>
              <a:t> pour le “</a:t>
            </a:r>
            <a:r>
              <a:rPr lang="en-US" dirty="0" err="1" smtClean="0"/>
              <a:t>ventre</a:t>
            </a:r>
            <a:r>
              <a:rPr lang="en-US" dirty="0" smtClean="0"/>
              <a:t> </a:t>
            </a:r>
            <a:r>
              <a:rPr lang="en-US" dirty="0" err="1" smtClean="0"/>
              <a:t>mou</a:t>
            </a:r>
            <a:r>
              <a:rPr lang="en-US" dirty="0" smtClean="0"/>
              <a:t>”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El</a:t>
            </a:r>
            <a:r>
              <a:rPr lang="fr-FR" dirty="0" err="1"/>
              <a:t>è</a:t>
            </a:r>
            <a:r>
              <a:rPr lang="en-US" dirty="0" err="1" smtClean="0"/>
              <a:t>ves</a:t>
            </a:r>
            <a:r>
              <a:rPr lang="en-US" dirty="0" smtClean="0"/>
              <a:t> non </a:t>
            </a:r>
            <a:r>
              <a:rPr lang="en-US" dirty="0" err="1" smtClean="0"/>
              <a:t>occup</a:t>
            </a:r>
            <a:r>
              <a:rPr lang="fr-FR" dirty="0" err="1"/>
              <a:t>é</a:t>
            </a:r>
            <a:r>
              <a:rPr lang="en-US" dirty="0" smtClean="0"/>
              <a:t>s qui </a:t>
            </a:r>
            <a:r>
              <a:rPr lang="en-US" dirty="0" err="1" smtClean="0"/>
              <a:t>distraient</a:t>
            </a:r>
            <a:r>
              <a:rPr lang="en-US" dirty="0" smtClean="0"/>
              <a:t> la </a:t>
            </a:r>
            <a:r>
              <a:rPr lang="en-US" dirty="0" err="1" smtClean="0"/>
              <a:t>classe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Interaction avec un </a:t>
            </a:r>
            <a:r>
              <a:rPr lang="en-US" dirty="0" err="1" smtClean="0"/>
              <a:t>nombre</a:t>
            </a:r>
            <a:r>
              <a:rPr lang="en-US" dirty="0" smtClean="0"/>
              <a:t> d’</a:t>
            </a:r>
            <a:r>
              <a:rPr lang="fr-FR" dirty="0"/>
              <a:t> </a:t>
            </a:r>
            <a:r>
              <a:rPr lang="fr-FR" dirty="0" err="1" smtClean="0"/>
              <a:t>é</a:t>
            </a:r>
            <a:r>
              <a:rPr lang="en-US" dirty="0" smtClean="0"/>
              <a:t>l</a:t>
            </a:r>
            <a:r>
              <a:rPr lang="fr-FR" dirty="0" err="1"/>
              <a:t>è</a:t>
            </a:r>
            <a:r>
              <a:rPr lang="en-US" dirty="0" err="1" smtClean="0"/>
              <a:t>ve</a:t>
            </a:r>
            <a:r>
              <a:rPr lang="en-US" dirty="0" smtClean="0"/>
              <a:t> limit</a:t>
            </a:r>
            <a:r>
              <a:rPr lang="fr-FR" dirty="0" err="1" smtClean="0"/>
              <a:t>é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Temps de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peut</a:t>
            </a:r>
            <a:r>
              <a:rPr lang="en-US" dirty="0" smtClean="0"/>
              <a:t> </a:t>
            </a:r>
            <a:r>
              <a:rPr lang="en-US" dirty="0" err="1" smtClean="0"/>
              <a:t>etre</a:t>
            </a:r>
            <a:r>
              <a:rPr lang="en-US" dirty="0" smtClean="0"/>
              <a:t> </a:t>
            </a:r>
            <a:r>
              <a:rPr lang="en-US" dirty="0" err="1" smtClean="0"/>
              <a:t>peu</a:t>
            </a:r>
            <a:r>
              <a:rPr lang="en-US" dirty="0" smtClean="0"/>
              <a:t> </a:t>
            </a:r>
            <a:r>
              <a:rPr lang="en-US" dirty="0" err="1" smtClean="0"/>
              <a:t>satisfaisant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Devoirs a la </a:t>
            </a:r>
            <a:r>
              <a:rPr lang="en-US" dirty="0" err="1" smtClean="0"/>
              <a:t>maison</a:t>
            </a:r>
            <a:r>
              <a:rPr lang="en-US" dirty="0" smtClean="0"/>
              <a:t> </a:t>
            </a:r>
            <a:r>
              <a:rPr lang="en-US" dirty="0" err="1" smtClean="0"/>
              <a:t>difficiles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Acces</a:t>
            </a:r>
            <a:r>
              <a:rPr lang="en-US" dirty="0" smtClean="0"/>
              <a:t> a </a:t>
            </a:r>
            <a:r>
              <a:rPr lang="en-US" dirty="0" err="1" smtClean="0"/>
              <a:t>l’aide</a:t>
            </a:r>
            <a:r>
              <a:rPr lang="en-US" dirty="0" smtClean="0"/>
              <a:t> aux devoirs </a:t>
            </a:r>
            <a:r>
              <a:rPr lang="en-US" dirty="0" err="1" smtClean="0"/>
              <a:t>socialement</a:t>
            </a:r>
            <a:r>
              <a:rPr lang="en-US" dirty="0" smtClean="0"/>
              <a:t> in</a:t>
            </a:r>
            <a:r>
              <a:rPr lang="fr-FR" dirty="0" err="1"/>
              <a:t>é</a:t>
            </a:r>
            <a:r>
              <a:rPr lang="en-US" dirty="0" err="1" smtClean="0"/>
              <a:t>galitaire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371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527425" y="0"/>
            <a:ext cx="27206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mtClean="0">
                <a:solidFill>
                  <a:schemeClr val="bg1"/>
                </a:solidFill>
                <a:cs typeface="Arial" charset="0"/>
              </a:rPr>
              <a:t>How is diversity produced?</a:t>
            </a:r>
            <a:endParaRPr lang="fr-FR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33794" name="Group 4"/>
          <p:cNvGrpSpPr>
            <a:grpSpLocks/>
          </p:cNvGrpSpPr>
          <p:nvPr/>
        </p:nvGrpSpPr>
        <p:grpSpPr bwMode="auto">
          <a:xfrm>
            <a:off x="-107950" y="836613"/>
            <a:ext cx="9467850" cy="215900"/>
            <a:chOff x="0" y="572"/>
            <a:chExt cx="5760" cy="137"/>
          </a:xfrm>
        </p:grpSpPr>
        <p:sp>
          <p:nvSpPr>
            <p:cNvPr id="64517" name="Rectangle 5"/>
            <p:cNvSpPr>
              <a:spLocks noChangeArrowheads="1"/>
            </p:cNvSpPr>
            <p:nvPr/>
          </p:nvSpPr>
          <p:spPr bwMode="auto">
            <a:xfrm>
              <a:off x="476" y="572"/>
              <a:ext cx="5284" cy="13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64518" name="Rectangle 6"/>
            <p:cNvSpPr>
              <a:spLocks noChangeArrowheads="1"/>
            </p:cNvSpPr>
            <p:nvPr/>
          </p:nvSpPr>
          <p:spPr bwMode="auto">
            <a:xfrm>
              <a:off x="0" y="572"/>
              <a:ext cx="454" cy="137"/>
            </a:xfrm>
            <a:prstGeom prst="rect">
              <a:avLst/>
            </a:prstGeom>
            <a:gradFill rotWithShape="1">
              <a:gsLst>
                <a:gs pos="0">
                  <a:srgbClr val="333399">
                    <a:gamma/>
                    <a:shade val="46275"/>
                    <a:invGamma/>
                  </a:srgbClr>
                </a:gs>
                <a:gs pos="100000">
                  <a:srgbClr val="3333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</p:grp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596900" y="1010"/>
            <a:ext cx="76927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dirty="0" smtClean="0">
                <a:latin typeface="Century Gothic" charset="0"/>
                <a:cs typeface="Arial" charset="0"/>
              </a:rPr>
              <a:t>Comment passer plus de temps avec les élèves dans les taches cognitives complexes?</a:t>
            </a:r>
            <a:endParaRPr lang="fr-FR" sz="2400" dirty="0">
              <a:latin typeface="Century Gothic" charset="0"/>
              <a:cs typeface="Arial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217068" y="3160110"/>
            <a:ext cx="4654752" cy="3219929"/>
            <a:chOff x="318587" y="3160110"/>
            <a:chExt cx="4654752" cy="3219929"/>
          </a:xfrm>
        </p:grpSpPr>
        <p:grpSp>
          <p:nvGrpSpPr>
            <p:cNvPr id="6" name="Group 5"/>
            <p:cNvGrpSpPr/>
            <p:nvPr/>
          </p:nvGrpSpPr>
          <p:grpSpPr>
            <a:xfrm>
              <a:off x="318587" y="3160110"/>
              <a:ext cx="4654752" cy="3219929"/>
              <a:chOff x="1182163" y="2695345"/>
              <a:chExt cx="4654752" cy="3219929"/>
            </a:xfrm>
          </p:grpSpPr>
          <p:sp>
            <p:nvSpPr>
              <p:cNvPr id="5" name="Isosceles Triangle 4"/>
              <p:cNvSpPr/>
              <p:nvPr/>
            </p:nvSpPr>
            <p:spPr>
              <a:xfrm>
                <a:off x="1182163" y="2695345"/>
                <a:ext cx="4654752" cy="3219929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743496" y="5366909"/>
                <a:ext cx="14160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dirty="0" smtClean="0"/>
                  <a:t>Connaitre </a:t>
                </a:r>
                <a:endParaRPr lang="fr-FR" sz="24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645963" y="4925550"/>
                <a:ext cx="17629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smtClean="0"/>
                  <a:t>Comprendre</a:t>
                </a:r>
                <a:endParaRPr lang="fr-FR" sz="240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821792" y="4484190"/>
                <a:ext cx="14112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smtClean="0"/>
                  <a:t>Appliquer</a:t>
                </a:r>
                <a:endParaRPr lang="fr-FR" sz="240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896107" y="4042830"/>
                <a:ext cx="12626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smtClean="0"/>
                  <a:t>Analyser</a:t>
                </a:r>
                <a:endParaRPr lang="fr-FR" sz="240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970346" y="3601470"/>
                <a:ext cx="11141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smtClean="0"/>
                  <a:t>Evaluer</a:t>
                </a:r>
                <a:endParaRPr lang="fr-FR" sz="240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092600" y="3160110"/>
                <a:ext cx="869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smtClean="0"/>
                  <a:t>Créer </a:t>
                </a:r>
                <a:endParaRPr lang="fr-FR" sz="2400"/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669607" y="5851980"/>
              <a:ext cx="39527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012542" y="5428508"/>
              <a:ext cx="32668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307654" y="4987148"/>
              <a:ext cx="267661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687677" y="4545788"/>
              <a:ext cx="191657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977488" y="4086540"/>
              <a:ext cx="13369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503025" y="2738468"/>
            <a:ext cx="2065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Cours traditionnel</a:t>
            </a:r>
            <a:endParaRPr lang="fr-FR" sz="2000" dirty="0"/>
          </a:p>
        </p:txBody>
      </p:sp>
      <p:sp>
        <p:nvSpPr>
          <p:cNvPr id="29" name="Rectangle 28"/>
          <p:cNvSpPr/>
          <p:nvPr/>
        </p:nvSpPr>
        <p:spPr>
          <a:xfrm>
            <a:off x="1502387" y="3186289"/>
            <a:ext cx="419091" cy="3219929"/>
          </a:xfrm>
          <a:prstGeom prst="rect">
            <a:avLst/>
          </a:prstGeom>
          <a:gradFill>
            <a:gsLst>
              <a:gs pos="0">
                <a:srgbClr val="FF0000"/>
              </a:gs>
              <a:gs pos="52000">
                <a:schemeClr val="accent4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74313" y="5831674"/>
            <a:ext cx="831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Classe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4313" y="3624875"/>
            <a:ext cx="955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Maison</a:t>
            </a:r>
            <a:endParaRPr lang="en-US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37942" y="1350684"/>
            <a:ext cx="7536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 charset="0"/>
              <a:buChar char=""/>
            </a:pPr>
            <a:r>
              <a:rPr lang="fr-FR" sz="2400" dirty="0" smtClean="0"/>
              <a:t>Phase magistrale : comment donner des connaissances sans être présent aux côtés des élèves?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70901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527425" y="0"/>
            <a:ext cx="27206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mtClean="0">
                <a:solidFill>
                  <a:schemeClr val="bg1"/>
                </a:solidFill>
                <a:cs typeface="Arial" charset="0"/>
              </a:rPr>
              <a:t>How is diversity produced?</a:t>
            </a:r>
            <a:endParaRPr lang="fr-FR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33794" name="Group 4"/>
          <p:cNvGrpSpPr>
            <a:grpSpLocks/>
          </p:cNvGrpSpPr>
          <p:nvPr/>
        </p:nvGrpSpPr>
        <p:grpSpPr bwMode="auto">
          <a:xfrm>
            <a:off x="-107950" y="836613"/>
            <a:ext cx="9467850" cy="215900"/>
            <a:chOff x="0" y="572"/>
            <a:chExt cx="5760" cy="137"/>
          </a:xfrm>
        </p:grpSpPr>
        <p:sp>
          <p:nvSpPr>
            <p:cNvPr id="64517" name="Rectangle 5"/>
            <p:cNvSpPr>
              <a:spLocks noChangeArrowheads="1"/>
            </p:cNvSpPr>
            <p:nvPr/>
          </p:nvSpPr>
          <p:spPr bwMode="auto">
            <a:xfrm>
              <a:off x="476" y="572"/>
              <a:ext cx="5284" cy="13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64518" name="Rectangle 6"/>
            <p:cNvSpPr>
              <a:spLocks noChangeArrowheads="1"/>
            </p:cNvSpPr>
            <p:nvPr/>
          </p:nvSpPr>
          <p:spPr bwMode="auto">
            <a:xfrm>
              <a:off x="0" y="572"/>
              <a:ext cx="454" cy="137"/>
            </a:xfrm>
            <a:prstGeom prst="rect">
              <a:avLst/>
            </a:prstGeom>
            <a:gradFill rotWithShape="1">
              <a:gsLst>
                <a:gs pos="0">
                  <a:srgbClr val="333399">
                    <a:gamma/>
                    <a:shade val="46275"/>
                    <a:invGamma/>
                  </a:srgbClr>
                </a:gs>
                <a:gs pos="100000">
                  <a:srgbClr val="3333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</p:grp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596900" y="185738"/>
            <a:ext cx="41316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dirty="0" smtClean="0">
                <a:latin typeface="Century Gothic" charset="0"/>
                <a:cs typeface="Arial" charset="0"/>
              </a:rPr>
              <a:t>De manière plus générale, </a:t>
            </a:r>
            <a:endParaRPr lang="fr-FR" sz="2400" dirty="0">
              <a:latin typeface="Century Gothic" charset="0"/>
              <a:cs typeface="Arial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217068" y="3160110"/>
            <a:ext cx="4654752" cy="3219929"/>
            <a:chOff x="318587" y="3160110"/>
            <a:chExt cx="4654752" cy="3219929"/>
          </a:xfrm>
        </p:grpSpPr>
        <p:grpSp>
          <p:nvGrpSpPr>
            <p:cNvPr id="6" name="Group 5"/>
            <p:cNvGrpSpPr/>
            <p:nvPr/>
          </p:nvGrpSpPr>
          <p:grpSpPr>
            <a:xfrm>
              <a:off x="318587" y="3160110"/>
              <a:ext cx="4654752" cy="3219929"/>
              <a:chOff x="1182163" y="2695345"/>
              <a:chExt cx="4654752" cy="3219929"/>
            </a:xfrm>
          </p:grpSpPr>
          <p:sp>
            <p:nvSpPr>
              <p:cNvPr id="5" name="Isosceles Triangle 4"/>
              <p:cNvSpPr/>
              <p:nvPr/>
            </p:nvSpPr>
            <p:spPr>
              <a:xfrm>
                <a:off x="1182163" y="2695345"/>
                <a:ext cx="4654752" cy="3219929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743496" y="5366909"/>
                <a:ext cx="14160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dirty="0" smtClean="0"/>
                  <a:t>Connaitre </a:t>
                </a:r>
                <a:endParaRPr lang="fr-FR" sz="24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645963" y="4925550"/>
                <a:ext cx="17629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smtClean="0"/>
                  <a:t>Comprendre</a:t>
                </a:r>
                <a:endParaRPr lang="fr-FR" sz="240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821792" y="4484190"/>
                <a:ext cx="14112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smtClean="0"/>
                  <a:t>Appliquer</a:t>
                </a:r>
                <a:endParaRPr lang="fr-FR" sz="240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896107" y="4042830"/>
                <a:ext cx="12626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smtClean="0"/>
                  <a:t>Analyser</a:t>
                </a:r>
                <a:endParaRPr lang="fr-FR" sz="240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970346" y="3601470"/>
                <a:ext cx="11141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smtClean="0"/>
                  <a:t>Evaluer</a:t>
                </a:r>
                <a:endParaRPr lang="fr-FR" sz="240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092600" y="3160110"/>
                <a:ext cx="869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smtClean="0"/>
                  <a:t>Créer </a:t>
                </a:r>
                <a:endParaRPr lang="fr-FR" sz="2400"/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669607" y="5851980"/>
              <a:ext cx="39527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012542" y="5428508"/>
              <a:ext cx="32668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307654" y="4987148"/>
              <a:ext cx="267661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687677" y="4545788"/>
              <a:ext cx="191657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977488" y="4086540"/>
              <a:ext cx="13369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503025" y="2738468"/>
            <a:ext cx="2065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Cours traditionnel</a:t>
            </a:r>
            <a:endParaRPr lang="fr-FR" sz="2000" dirty="0"/>
          </a:p>
        </p:txBody>
      </p:sp>
      <p:sp>
        <p:nvSpPr>
          <p:cNvPr id="29" name="Rectangle 28"/>
          <p:cNvSpPr/>
          <p:nvPr/>
        </p:nvSpPr>
        <p:spPr>
          <a:xfrm>
            <a:off x="1502387" y="3186289"/>
            <a:ext cx="419091" cy="3219929"/>
          </a:xfrm>
          <a:prstGeom prst="rect">
            <a:avLst/>
          </a:prstGeom>
          <a:gradFill>
            <a:gsLst>
              <a:gs pos="0">
                <a:srgbClr val="FF0000"/>
              </a:gs>
              <a:gs pos="52000">
                <a:schemeClr val="accent4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74313" y="5831674"/>
            <a:ext cx="831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Classe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4313" y="3624875"/>
            <a:ext cx="955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Maison</a:t>
            </a:r>
            <a:endParaRPr lang="en-US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64512" name="Group 64511"/>
          <p:cNvGrpSpPr/>
          <p:nvPr/>
        </p:nvGrpSpPr>
        <p:grpSpPr>
          <a:xfrm>
            <a:off x="6871820" y="2699904"/>
            <a:ext cx="1895892" cy="3706312"/>
            <a:chOff x="6871820" y="2699904"/>
            <a:chExt cx="1895892" cy="3706312"/>
          </a:xfrm>
        </p:grpSpPr>
        <p:sp>
          <p:nvSpPr>
            <p:cNvPr id="35" name="TextBox 34"/>
            <p:cNvSpPr txBox="1"/>
            <p:nvPr/>
          </p:nvSpPr>
          <p:spPr>
            <a:xfrm>
              <a:off x="6871820" y="2699904"/>
              <a:ext cx="17713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Classe inversée </a:t>
              </a:r>
              <a:endParaRPr lang="fr-FR" sz="2000" dirty="0"/>
            </a:p>
          </p:txBody>
        </p:sp>
        <p:sp>
          <p:nvSpPr>
            <p:cNvPr id="37" name="Rectangle 36"/>
            <p:cNvSpPr/>
            <p:nvPr/>
          </p:nvSpPr>
          <p:spPr>
            <a:xfrm rot="10800000">
              <a:off x="7175940" y="3186287"/>
              <a:ext cx="407543" cy="3219929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751303" y="3440209"/>
              <a:ext cx="8313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0000"/>
                  </a:solidFill>
                </a:rPr>
                <a:t>Classe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811726" y="5831674"/>
              <a:ext cx="9559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Maison</a:t>
              </a:r>
              <a:endPara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66495" y="1271741"/>
            <a:ext cx="841618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 charset="0"/>
              <a:buChar char=""/>
            </a:pPr>
            <a:r>
              <a:rPr lang="fr-FR" sz="2400" dirty="0" err="1" smtClean="0"/>
              <a:t>Exterioriser</a:t>
            </a:r>
            <a:r>
              <a:rPr lang="fr-FR" sz="2400" dirty="0" smtClean="0"/>
              <a:t> la partie magistrale du cours en dehors de la classe (ou la mettre en autonomie) pour</a:t>
            </a:r>
            <a:r>
              <a:rPr lang="fr-FR" sz="2400" dirty="0"/>
              <a:t> </a:t>
            </a:r>
            <a:r>
              <a:rPr lang="fr-FR" sz="2400" dirty="0" smtClean="0"/>
              <a:t>réaliser avec les élèves des activités de plus haut niveau cognitif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909362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527425" y="0"/>
            <a:ext cx="291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cs typeface="Arial" charset="0"/>
              </a:rPr>
              <a:t>How is diversity produced?</a:t>
            </a:r>
          </a:p>
        </p:txBody>
      </p:sp>
      <p:grpSp>
        <p:nvGrpSpPr>
          <p:cNvPr id="33794" name="Group 4"/>
          <p:cNvGrpSpPr>
            <a:grpSpLocks/>
          </p:cNvGrpSpPr>
          <p:nvPr/>
        </p:nvGrpSpPr>
        <p:grpSpPr bwMode="auto">
          <a:xfrm>
            <a:off x="-107950" y="836613"/>
            <a:ext cx="9467850" cy="215900"/>
            <a:chOff x="0" y="572"/>
            <a:chExt cx="5760" cy="137"/>
          </a:xfrm>
        </p:grpSpPr>
        <p:sp>
          <p:nvSpPr>
            <p:cNvPr id="64517" name="Rectangle 5"/>
            <p:cNvSpPr>
              <a:spLocks noChangeArrowheads="1"/>
            </p:cNvSpPr>
            <p:nvPr/>
          </p:nvSpPr>
          <p:spPr bwMode="auto">
            <a:xfrm>
              <a:off x="476" y="572"/>
              <a:ext cx="5284" cy="13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4518" name="Rectangle 6"/>
            <p:cNvSpPr>
              <a:spLocks noChangeArrowheads="1"/>
            </p:cNvSpPr>
            <p:nvPr/>
          </p:nvSpPr>
          <p:spPr bwMode="auto">
            <a:xfrm>
              <a:off x="0" y="572"/>
              <a:ext cx="454" cy="137"/>
            </a:xfrm>
            <a:prstGeom prst="rect">
              <a:avLst/>
            </a:prstGeom>
            <a:gradFill rotWithShape="1">
              <a:gsLst>
                <a:gs pos="0">
                  <a:srgbClr val="333399">
                    <a:gamma/>
                    <a:shade val="46275"/>
                    <a:invGamma/>
                  </a:srgbClr>
                </a:gs>
                <a:gs pos="100000">
                  <a:srgbClr val="3333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596900" y="185738"/>
            <a:ext cx="70113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smtClean="0">
                <a:latin typeface="Century Gothic" charset="0"/>
                <a:cs typeface="Arial" charset="0"/>
              </a:rPr>
              <a:t>Le </a:t>
            </a:r>
            <a:r>
              <a:rPr lang="fr-FR" sz="2400" dirty="0" smtClean="0">
                <a:latin typeface="Century Gothic" charset="0"/>
                <a:cs typeface="Arial" charset="0"/>
              </a:rPr>
              <a:t>principe</a:t>
            </a:r>
            <a:r>
              <a:rPr lang="en-US" sz="2400" dirty="0" smtClean="0">
                <a:latin typeface="Century Gothic" charset="0"/>
                <a:cs typeface="Arial" charset="0"/>
              </a:rPr>
              <a:t> de la </a:t>
            </a:r>
            <a:r>
              <a:rPr lang="en-US" sz="2400" dirty="0" err="1" smtClean="0">
                <a:latin typeface="Century Gothic" charset="0"/>
                <a:cs typeface="Arial" charset="0"/>
              </a:rPr>
              <a:t>classe</a:t>
            </a:r>
            <a:r>
              <a:rPr lang="en-US" sz="2400" dirty="0" smtClean="0">
                <a:latin typeface="Century Gothic" charset="0"/>
                <a:cs typeface="Arial" charset="0"/>
              </a:rPr>
              <a:t> </a:t>
            </a:r>
            <a:r>
              <a:rPr lang="en-US" sz="2400" dirty="0" err="1" smtClean="0">
                <a:latin typeface="Century Gothic" charset="0"/>
                <a:cs typeface="Arial" charset="0"/>
              </a:rPr>
              <a:t>inversée</a:t>
            </a:r>
            <a:r>
              <a:rPr lang="en-US" sz="2400" dirty="0" smtClean="0">
                <a:latin typeface="Century Gothic" charset="0"/>
                <a:cs typeface="Arial" charset="0"/>
              </a:rPr>
              <a:t>… “</a:t>
            </a:r>
            <a:r>
              <a:rPr lang="en-US" sz="2400" dirty="0" err="1" smtClean="0">
                <a:latin typeface="Century Gothic" charset="0"/>
                <a:cs typeface="Arial" charset="0"/>
              </a:rPr>
              <a:t>classique</a:t>
            </a:r>
            <a:r>
              <a:rPr lang="en-US" sz="2400" dirty="0" smtClean="0">
                <a:latin typeface="Century Gothic" charset="0"/>
                <a:cs typeface="Arial" charset="0"/>
              </a:rPr>
              <a:t>”</a:t>
            </a:r>
            <a:endParaRPr lang="en-US" sz="2400" dirty="0">
              <a:latin typeface="Century Gothic" charset="0"/>
              <a:cs typeface="Arial" charset="0"/>
            </a:endParaRPr>
          </a:p>
        </p:txBody>
      </p:sp>
      <p:pic>
        <p:nvPicPr>
          <p:cNvPr id="46" name="Picture 45" descr="2013-09-12_23-53-5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5"/>
          <a:stretch/>
        </p:blipFill>
        <p:spPr>
          <a:xfrm>
            <a:off x="4595090" y="1742827"/>
            <a:ext cx="4577205" cy="403715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7440399" y="5779984"/>
            <a:ext cx="170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Christian </a:t>
            </a:r>
            <a:r>
              <a:rPr lang="en-US" dirty="0" err="1" smtClean="0"/>
              <a:t>Drouin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111" y="1225688"/>
            <a:ext cx="4615273" cy="5355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En </a:t>
            </a:r>
            <a:r>
              <a:rPr lang="en-US" dirty="0" err="1" smtClean="0"/>
              <a:t>classe</a:t>
            </a:r>
            <a:r>
              <a:rPr lang="en-US" dirty="0" smtClean="0"/>
              <a:t> invers</a:t>
            </a:r>
            <a:r>
              <a:rPr lang="fr-FR" dirty="0" err="1"/>
              <a:t>é</a:t>
            </a:r>
            <a:r>
              <a:rPr lang="en-US" dirty="0" smtClean="0"/>
              <a:t>e :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Leçons</a:t>
            </a:r>
            <a:r>
              <a:rPr lang="en-US" dirty="0" smtClean="0"/>
              <a:t> </a:t>
            </a:r>
            <a:r>
              <a:rPr lang="en-US" dirty="0" err="1" smtClean="0"/>
              <a:t>suivies</a:t>
            </a:r>
            <a:r>
              <a:rPr lang="en-US" dirty="0" smtClean="0"/>
              <a:t> </a:t>
            </a:r>
            <a:r>
              <a:rPr lang="en-US" smtClean="0"/>
              <a:t>à </a:t>
            </a:r>
            <a:r>
              <a:rPr lang="en-US" dirty="0" err="1" smtClean="0"/>
              <a:t>leur</a:t>
            </a:r>
            <a:r>
              <a:rPr lang="en-US" dirty="0" smtClean="0"/>
              <a:t> </a:t>
            </a:r>
            <a:r>
              <a:rPr lang="en-US" dirty="0" err="1" smtClean="0"/>
              <a:t>rythme</a:t>
            </a:r>
            <a:r>
              <a:rPr lang="en-US" dirty="0" smtClean="0"/>
              <a:t> par les </a:t>
            </a:r>
            <a:r>
              <a:rPr lang="fr-FR" dirty="0" err="1" smtClean="0"/>
              <a:t>é</a:t>
            </a:r>
            <a:r>
              <a:rPr lang="en-US" dirty="0" smtClean="0"/>
              <a:t>l</a:t>
            </a:r>
            <a:r>
              <a:rPr lang="fr-FR" dirty="0" err="1" smtClean="0"/>
              <a:t>è</a:t>
            </a:r>
            <a:r>
              <a:rPr lang="en-US" dirty="0" err="1" smtClean="0"/>
              <a:t>ves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Travail de </a:t>
            </a:r>
            <a:r>
              <a:rPr lang="en-US" dirty="0" err="1" smtClean="0"/>
              <a:t>classe</a:t>
            </a:r>
            <a:r>
              <a:rPr lang="en-US" dirty="0" smtClean="0"/>
              <a:t> en </a:t>
            </a:r>
            <a:r>
              <a:rPr lang="en-US" dirty="0" err="1" smtClean="0"/>
              <a:t>groupe</a:t>
            </a:r>
            <a:r>
              <a:rPr lang="en-US" dirty="0" smtClean="0"/>
              <a:t> : diff</a:t>
            </a:r>
            <a:r>
              <a:rPr lang="fr-FR" dirty="0" err="1" smtClean="0"/>
              <a:t>é</a:t>
            </a:r>
            <a:r>
              <a:rPr lang="en-US" dirty="0" err="1" smtClean="0"/>
              <a:t>renciation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Eleves</a:t>
            </a:r>
            <a:r>
              <a:rPr lang="en-US" dirty="0" smtClean="0"/>
              <a:t> en </a:t>
            </a:r>
            <a:r>
              <a:rPr lang="en-US" dirty="0" err="1" smtClean="0"/>
              <a:t>activit</a:t>
            </a:r>
            <a:r>
              <a:rPr lang="fr-FR" dirty="0" err="1"/>
              <a:t>é</a:t>
            </a:r>
            <a:r>
              <a:rPr lang="en-US" dirty="0" smtClean="0"/>
              <a:t> : temps de </a:t>
            </a:r>
            <a:r>
              <a:rPr lang="en-US" dirty="0" err="1" smtClean="0"/>
              <a:t>classe</a:t>
            </a:r>
            <a:r>
              <a:rPr lang="en-US" dirty="0" smtClean="0"/>
              <a:t> plus </a:t>
            </a:r>
            <a:r>
              <a:rPr lang="en-US" dirty="0" err="1" smtClean="0"/>
              <a:t>satisfaisant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Suivi</a:t>
            </a:r>
            <a:r>
              <a:rPr lang="en-US" dirty="0" smtClean="0"/>
              <a:t> a la </a:t>
            </a:r>
            <a:r>
              <a:rPr lang="en-US" dirty="0" err="1" smtClean="0"/>
              <a:t>maison</a:t>
            </a:r>
            <a:r>
              <a:rPr lang="en-US" dirty="0" smtClean="0"/>
              <a:t> possible </a:t>
            </a:r>
            <a:r>
              <a:rPr lang="en-US" dirty="0" err="1" smtClean="0"/>
              <a:t>ind</a:t>
            </a:r>
            <a:r>
              <a:rPr lang="fr-FR" dirty="0" err="1"/>
              <a:t>é</a:t>
            </a:r>
            <a:r>
              <a:rPr lang="en-US" dirty="0" err="1" smtClean="0"/>
              <a:t>pendamment</a:t>
            </a:r>
            <a:r>
              <a:rPr lang="en-US" dirty="0" smtClean="0"/>
              <a:t> du </a:t>
            </a:r>
            <a:r>
              <a:rPr lang="en-US" dirty="0" err="1" smtClean="0"/>
              <a:t>niveau</a:t>
            </a:r>
            <a:r>
              <a:rPr lang="en-US" dirty="0" smtClean="0"/>
              <a:t> </a:t>
            </a:r>
            <a:r>
              <a:rPr lang="en-US" dirty="0" err="1" smtClean="0"/>
              <a:t>scolaire</a:t>
            </a:r>
            <a:r>
              <a:rPr lang="en-US" dirty="0" smtClean="0"/>
              <a:t> des parents (! Pour les explications et la </a:t>
            </a:r>
            <a:r>
              <a:rPr lang="en-US" dirty="0" err="1" smtClean="0"/>
              <a:t>compr</a:t>
            </a:r>
            <a:r>
              <a:rPr lang="fr-FR" dirty="0" err="1"/>
              <a:t>é</a:t>
            </a:r>
            <a:r>
              <a:rPr lang="en-US" dirty="0" err="1" smtClean="0"/>
              <a:t>hension</a:t>
            </a:r>
            <a:r>
              <a:rPr lang="en-US" dirty="0" smtClean="0"/>
              <a:t> de l’</a:t>
            </a:r>
            <a:r>
              <a:rPr lang="fr-FR" dirty="0"/>
              <a:t> </a:t>
            </a:r>
            <a:r>
              <a:rPr lang="fr-FR" dirty="0" err="1" smtClean="0"/>
              <a:t>é</a:t>
            </a:r>
            <a:r>
              <a:rPr lang="en-US" dirty="0" err="1" smtClean="0"/>
              <a:t>nonc</a:t>
            </a:r>
            <a:r>
              <a:rPr lang="fr-FR" dirty="0" err="1"/>
              <a:t>é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23637" y="2724727"/>
            <a:ext cx="34867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Temps </a:t>
            </a:r>
            <a:r>
              <a:rPr lang="en-US" dirty="0" err="1"/>
              <a:t>d’interaction</a:t>
            </a:r>
            <a:r>
              <a:rPr lang="en-US" dirty="0"/>
              <a:t> </a:t>
            </a:r>
            <a:r>
              <a:rPr lang="en-US" dirty="0" smtClean="0"/>
              <a:t>d</a:t>
            </a:r>
            <a:r>
              <a:rPr lang="fr-FR" dirty="0" err="1" smtClean="0"/>
              <a:t>é</a:t>
            </a:r>
            <a:r>
              <a:rPr lang="en-US" dirty="0" err="1" smtClean="0"/>
              <a:t>multipli</a:t>
            </a:r>
            <a:r>
              <a:rPr lang="fr-FR" dirty="0" err="1" smtClean="0"/>
              <a:t>é</a:t>
            </a:r>
            <a:endParaRPr lang="fr-FR" dirty="0" smtClean="0"/>
          </a:p>
          <a:p>
            <a:r>
              <a:rPr lang="en-US" dirty="0"/>
              <a:t>Collaboration </a:t>
            </a:r>
            <a:r>
              <a:rPr lang="fr-FR" dirty="0" err="1" smtClean="0"/>
              <a:t>é</a:t>
            </a:r>
            <a:r>
              <a:rPr lang="en-US" dirty="0" smtClean="0"/>
              <a:t>l</a:t>
            </a:r>
            <a:r>
              <a:rPr lang="fr-FR" dirty="0" err="1" smtClean="0"/>
              <a:t>è</a:t>
            </a:r>
            <a:r>
              <a:rPr lang="en-US" dirty="0" err="1" smtClean="0"/>
              <a:t>ves</a:t>
            </a:r>
            <a:endParaRPr lang="en-US" dirty="0" smtClean="0"/>
          </a:p>
          <a:p>
            <a:r>
              <a:rPr lang="en-US" dirty="0"/>
              <a:t>Lien </a:t>
            </a:r>
            <a:r>
              <a:rPr lang="fr-FR" dirty="0" err="1"/>
              <a:t>é</a:t>
            </a:r>
            <a:r>
              <a:rPr lang="en-US" dirty="0"/>
              <a:t>l</a:t>
            </a:r>
            <a:r>
              <a:rPr lang="fr-FR" dirty="0" err="1"/>
              <a:t>è</a:t>
            </a:r>
            <a:r>
              <a:rPr lang="en-US" dirty="0" err="1"/>
              <a:t>ve</a:t>
            </a:r>
            <a:r>
              <a:rPr lang="en-US" dirty="0"/>
              <a:t>/</a:t>
            </a:r>
            <a:r>
              <a:rPr lang="en-US" dirty="0" err="1"/>
              <a:t>enseignant</a:t>
            </a:r>
            <a:r>
              <a:rPr lang="en-US" dirty="0"/>
              <a:t> plus </a:t>
            </a:r>
            <a:r>
              <a:rPr lang="en-US" dirty="0" smtClean="0"/>
              <a:t>fort</a:t>
            </a:r>
          </a:p>
          <a:p>
            <a:r>
              <a:rPr lang="en-US" dirty="0"/>
              <a:t>Plus de temps pass</a:t>
            </a:r>
            <a:r>
              <a:rPr lang="fr-FR" dirty="0" err="1"/>
              <a:t>é</a:t>
            </a:r>
            <a:r>
              <a:rPr lang="en-US" dirty="0"/>
              <a:t> aux cotes des </a:t>
            </a:r>
            <a:r>
              <a:rPr lang="fr-FR" dirty="0" err="1"/>
              <a:t>é</a:t>
            </a:r>
            <a:r>
              <a:rPr lang="en-US" dirty="0"/>
              <a:t>l</a:t>
            </a:r>
            <a:r>
              <a:rPr lang="fr-FR" dirty="0" err="1"/>
              <a:t>è</a:t>
            </a:r>
            <a:r>
              <a:rPr lang="en-US" dirty="0" err="1"/>
              <a:t>ves</a:t>
            </a:r>
            <a:r>
              <a:rPr lang="en-US" dirty="0"/>
              <a:t> en </a:t>
            </a:r>
            <a:r>
              <a:rPr lang="en-US" dirty="0" smtClean="0"/>
              <a:t>difficult</a:t>
            </a:r>
            <a:r>
              <a:rPr lang="fr-FR" dirty="0" err="1" smtClean="0"/>
              <a:t>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019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527425" y="0"/>
            <a:ext cx="27206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mtClean="0">
                <a:solidFill>
                  <a:schemeClr val="bg1"/>
                </a:solidFill>
                <a:cs typeface="Arial" charset="0"/>
              </a:rPr>
              <a:t>How is diversity produced?</a:t>
            </a:r>
            <a:endParaRPr lang="fr-FR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33794" name="Group 4"/>
          <p:cNvGrpSpPr>
            <a:grpSpLocks/>
          </p:cNvGrpSpPr>
          <p:nvPr/>
        </p:nvGrpSpPr>
        <p:grpSpPr bwMode="auto">
          <a:xfrm>
            <a:off x="-107950" y="836613"/>
            <a:ext cx="9467850" cy="215900"/>
            <a:chOff x="0" y="572"/>
            <a:chExt cx="5760" cy="137"/>
          </a:xfrm>
        </p:grpSpPr>
        <p:sp>
          <p:nvSpPr>
            <p:cNvPr id="64517" name="Rectangle 5"/>
            <p:cNvSpPr>
              <a:spLocks noChangeArrowheads="1"/>
            </p:cNvSpPr>
            <p:nvPr/>
          </p:nvSpPr>
          <p:spPr bwMode="auto">
            <a:xfrm>
              <a:off x="476" y="572"/>
              <a:ext cx="5284" cy="13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64518" name="Rectangle 6"/>
            <p:cNvSpPr>
              <a:spLocks noChangeArrowheads="1"/>
            </p:cNvSpPr>
            <p:nvPr/>
          </p:nvSpPr>
          <p:spPr bwMode="auto">
            <a:xfrm>
              <a:off x="0" y="572"/>
              <a:ext cx="454" cy="137"/>
            </a:xfrm>
            <a:prstGeom prst="rect">
              <a:avLst/>
            </a:prstGeom>
            <a:gradFill rotWithShape="1">
              <a:gsLst>
                <a:gs pos="0">
                  <a:srgbClr val="333399">
                    <a:gamma/>
                    <a:shade val="46275"/>
                    <a:invGamma/>
                  </a:srgbClr>
                </a:gs>
                <a:gs pos="100000">
                  <a:srgbClr val="3333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</p:grp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596900" y="185738"/>
            <a:ext cx="54935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dirty="0" smtClean="0">
                <a:latin typeface="Century Gothic" charset="0"/>
                <a:cs typeface="Arial" charset="0"/>
              </a:rPr>
              <a:t>La classe inversée et la technologie</a:t>
            </a:r>
            <a:endParaRPr lang="fr-FR" sz="2400" dirty="0">
              <a:latin typeface="Century Gothic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4591" y="2762659"/>
            <a:ext cx="8333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Avantages de la technologie dans le cadre de la classe inversée</a:t>
            </a:r>
            <a:endParaRPr lang="fr-FR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073521" y="3376724"/>
            <a:ext cx="4440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-    Vidéos : un medium engageant</a:t>
            </a:r>
            <a:endParaRPr lang="fr-FR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1073521" y="3861645"/>
            <a:ext cx="7532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400" dirty="0" smtClean="0"/>
              <a:t>Questionnaires en ligne : arriver en classe en sachant où</a:t>
            </a:r>
          </a:p>
          <a:p>
            <a:r>
              <a:rPr lang="fr-FR" sz="2400" dirty="0" smtClean="0"/>
              <a:t>en sont les élèves, possibilité de notation automatique</a:t>
            </a:r>
            <a:endParaRPr lang="fr-FR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504591" y="1910172"/>
            <a:ext cx="76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La technologie doit toujours être au service de la pédagogie</a:t>
            </a:r>
          </a:p>
          <a:p>
            <a:endParaRPr lang="fr-FR" sz="24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73181" y="2102520"/>
            <a:ext cx="144463" cy="144463"/>
          </a:xfrm>
          <a:prstGeom prst="rect">
            <a:avLst/>
          </a:prstGeom>
          <a:solidFill>
            <a:schemeClr val="bg1"/>
          </a:solidFill>
          <a:ln w="19050">
            <a:solidFill>
              <a:srgbClr val="26267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76173" y="2964532"/>
            <a:ext cx="144463" cy="144463"/>
          </a:xfrm>
          <a:prstGeom prst="rect">
            <a:avLst/>
          </a:prstGeom>
          <a:solidFill>
            <a:schemeClr val="bg1"/>
          </a:solidFill>
          <a:ln w="19050">
            <a:solidFill>
              <a:srgbClr val="26267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1815" y="1337777"/>
            <a:ext cx="7235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Peut</a:t>
            </a:r>
            <a:r>
              <a:rPr lang="en-US" sz="2400" dirty="0" smtClean="0"/>
              <a:t>-on </a:t>
            </a:r>
            <a:r>
              <a:rPr lang="en-US" sz="2400" dirty="0" err="1" smtClean="0"/>
              <a:t>mettre</a:t>
            </a:r>
            <a:r>
              <a:rPr lang="en-US" sz="2400" dirty="0" smtClean="0"/>
              <a:t> en place la </a:t>
            </a:r>
            <a:r>
              <a:rPr lang="en-US" sz="2400" dirty="0" err="1" smtClean="0"/>
              <a:t>classe</a:t>
            </a:r>
            <a:r>
              <a:rPr lang="en-US" sz="2400" dirty="0" smtClean="0"/>
              <a:t> invers</a:t>
            </a:r>
            <a:r>
              <a:rPr lang="fr-FR" sz="2400" dirty="0" err="1"/>
              <a:t>é</a:t>
            </a:r>
            <a:r>
              <a:rPr lang="en-US" sz="2400" dirty="0" smtClean="0"/>
              <a:t>e sans les TICE?</a:t>
            </a:r>
            <a:endParaRPr lang="en-US" sz="2400" dirty="0"/>
          </a:p>
        </p:txBody>
      </p:sp>
      <p:pic>
        <p:nvPicPr>
          <p:cNvPr id="4" name="Picture 3" descr="Capture d’écran 2014-01-30 à 02.21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6773"/>
            <a:ext cx="3127060" cy="1731227"/>
          </a:xfrm>
          <a:prstGeom prst="rect">
            <a:avLst/>
          </a:prstGeom>
        </p:spPr>
      </p:pic>
      <p:pic>
        <p:nvPicPr>
          <p:cNvPr id="5" name="Picture 4" descr="Capture d’écran 2014-01-30 à 02.27.4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157" y="5103007"/>
            <a:ext cx="2807949" cy="1758063"/>
          </a:xfrm>
          <a:prstGeom prst="rect">
            <a:avLst/>
          </a:prstGeom>
        </p:spPr>
      </p:pic>
      <p:pic>
        <p:nvPicPr>
          <p:cNvPr id="6" name="Picture 5" descr="Capture d’écran 2014-01-30 à 02.22.3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106" y="5097585"/>
            <a:ext cx="3209894" cy="18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23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15438</TotalTime>
  <Words>1192</Words>
  <Application>Microsoft Macintosh PowerPoint</Application>
  <PresentationFormat>On-screen Show (4:3)</PresentationFormat>
  <Paragraphs>209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Heloise Dufour</dc:creator>
  <cp:lastModifiedBy>Heloise Dufour</cp:lastModifiedBy>
  <cp:revision>85</cp:revision>
  <dcterms:created xsi:type="dcterms:W3CDTF">2013-09-13T04:39:48Z</dcterms:created>
  <dcterms:modified xsi:type="dcterms:W3CDTF">2014-11-12T16:53:56Z</dcterms:modified>
</cp:coreProperties>
</file>